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0693400" cy="7556500"/>
  <p:notesSz cx="10693400" cy="75565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E75C9-F393-478A-B786-2A825631EF81}" type="datetimeFigureOut">
              <a:rPr lang="it-IT" smtClean="0"/>
              <a:t>08/01/2023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69CFC-669C-4083-97ED-A856DBB7F71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23454" y="236912"/>
            <a:ext cx="9605352" cy="72403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15142" y="228596"/>
            <a:ext cx="9464040" cy="7099300"/>
          </a:xfrm>
          <a:custGeom>
            <a:avLst/>
            <a:gdLst/>
            <a:ahLst/>
            <a:cxnLst/>
            <a:rect l="l" t="t" r="r" b="b"/>
            <a:pathLst>
              <a:path w="9464040" h="7099300">
                <a:moveTo>
                  <a:pt x="0" y="7099071"/>
                </a:moveTo>
                <a:lnTo>
                  <a:pt x="9464040" y="7099071"/>
                </a:lnTo>
                <a:lnTo>
                  <a:pt x="9464040" y="0"/>
                </a:lnTo>
                <a:lnTo>
                  <a:pt x="0" y="0"/>
                </a:lnTo>
                <a:lnTo>
                  <a:pt x="0" y="70990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61541" y="2121683"/>
            <a:ext cx="8517636" cy="3976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64614" y="1551571"/>
            <a:ext cx="7564170" cy="1172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E829B-9A2A-494E-BECD-5832121130D5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23454" y="236912"/>
            <a:ext cx="9605352" cy="72403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15142" y="228596"/>
            <a:ext cx="9464040" cy="7099300"/>
          </a:xfrm>
          <a:custGeom>
            <a:avLst/>
            <a:gdLst/>
            <a:ahLst/>
            <a:cxnLst/>
            <a:rect l="l" t="t" r="r" b="b"/>
            <a:pathLst>
              <a:path w="9464040" h="7099300">
                <a:moveTo>
                  <a:pt x="0" y="7099071"/>
                </a:moveTo>
                <a:lnTo>
                  <a:pt x="9464040" y="7099071"/>
                </a:lnTo>
                <a:lnTo>
                  <a:pt x="9464040" y="0"/>
                </a:lnTo>
                <a:lnTo>
                  <a:pt x="0" y="0"/>
                </a:lnTo>
                <a:lnTo>
                  <a:pt x="0" y="70990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61541" y="1589261"/>
            <a:ext cx="8517636" cy="3976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361E0-2211-4DBD-B67F-05D51BDF6D98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45285-C9FF-4296-8681-6A9C84027C12}" type="datetime1">
              <a:rPr lang="en-US" smtClean="0"/>
              <a:t>1/8/2023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3A512-3F9D-4074-8161-5BD4A6768F0D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23454" y="236912"/>
            <a:ext cx="9605352" cy="72403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15142" y="228596"/>
            <a:ext cx="9464040" cy="7099300"/>
          </a:xfrm>
          <a:custGeom>
            <a:avLst/>
            <a:gdLst/>
            <a:ahLst/>
            <a:cxnLst/>
            <a:rect l="l" t="t" r="r" b="b"/>
            <a:pathLst>
              <a:path w="9464040" h="7099300">
                <a:moveTo>
                  <a:pt x="0" y="7099071"/>
                </a:moveTo>
                <a:lnTo>
                  <a:pt x="9464040" y="7099071"/>
                </a:lnTo>
                <a:lnTo>
                  <a:pt x="9464040" y="0"/>
                </a:lnTo>
                <a:lnTo>
                  <a:pt x="0" y="0"/>
                </a:lnTo>
                <a:lnTo>
                  <a:pt x="0" y="70990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61541" y="1589261"/>
            <a:ext cx="8517636" cy="3976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1048-99E2-4B2F-8BF1-A0CE26A6A3C6}" type="datetime1">
              <a:rPr lang="en-US" smtClean="0"/>
              <a:t>1/8/2023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23454" y="236912"/>
            <a:ext cx="9605352" cy="72403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15142" y="228596"/>
            <a:ext cx="9464040" cy="7099300"/>
          </a:xfrm>
          <a:custGeom>
            <a:avLst/>
            <a:gdLst/>
            <a:ahLst/>
            <a:cxnLst/>
            <a:rect l="l" t="t" r="r" b="b"/>
            <a:pathLst>
              <a:path w="9464040" h="7099300">
                <a:moveTo>
                  <a:pt x="0" y="7099071"/>
                </a:moveTo>
                <a:lnTo>
                  <a:pt x="9464040" y="7099071"/>
                </a:lnTo>
                <a:lnTo>
                  <a:pt x="9464040" y="0"/>
                </a:lnTo>
                <a:lnTo>
                  <a:pt x="0" y="0"/>
                </a:lnTo>
                <a:lnTo>
                  <a:pt x="0" y="70990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7706" y="452538"/>
            <a:ext cx="8457986" cy="1158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54450" y="2215476"/>
            <a:ext cx="8384499" cy="4177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C8309-DA86-492B-AEE4-001B6CC07482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10"/>
              </a:spcBef>
            </a:pPr>
            <a:r>
              <a:rPr spc="10" dirty="0"/>
              <a:t>La </a:t>
            </a:r>
            <a:r>
              <a:rPr spc="5" dirty="0"/>
              <a:t>Spiritualità degli </a:t>
            </a:r>
            <a:r>
              <a:rPr spc="10" dirty="0"/>
              <a:t>adolescenti  Cosa possiamo</a:t>
            </a:r>
            <a:r>
              <a:rPr spc="-10" dirty="0"/>
              <a:t> </a:t>
            </a:r>
            <a:r>
              <a:rPr spc="10" dirty="0"/>
              <a:t>aspettarci?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17465" y="4286034"/>
            <a:ext cx="1954530" cy="4044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50" b="1" spc="10" dirty="0">
                <a:latin typeface="Arial"/>
                <a:cs typeface="Arial"/>
              </a:rPr>
              <a:t>Sofia</a:t>
            </a:r>
            <a:r>
              <a:rPr sz="2450" b="1" spc="-35" dirty="0">
                <a:latin typeface="Arial"/>
                <a:cs typeface="Arial"/>
              </a:rPr>
              <a:t> </a:t>
            </a:r>
            <a:r>
              <a:rPr sz="2450" b="1" spc="10" dirty="0">
                <a:latin typeface="Arial"/>
                <a:cs typeface="Arial"/>
              </a:rPr>
              <a:t>Tavella</a:t>
            </a:r>
            <a:endParaRPr sz="2450">
              <a:latin typeface="Arial"/>
              <a:cs typeface="Arial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5BCBDF4D-E0FC-4259-84F6-06EAD114DA1E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894257"/>
            <a:ext cx="5842635" cy="720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50" spc="-5" dirty="0">
                <a:latin typeface="Arial"/>
                <a:cs typeface="Arial"/>
              </a:rPr>
              <a:t>La loro </a:t>
            </a:r>
            <a:r>
              <a:rPr sz="4550" dirty="0">
                <a:latin typeface="Arial"/>
                <a:cs typeface="Arial"/>
              </a:rPr>
              <a:t>vita</a:t>
            </a:r>
            <a:r>
              <a:rPr sz="4550" spc="-20" dirty="0">
                <a:latin typeface="Arial"/>
                <a:cs typeface="Arial"/>
              </a:rPr>
              <a:t> </a:t>
            </a:r>
            <a:r>
              <a:rPr sz="4550" spc="-5" dirty="0">
                <a:latin typeface="Arial"/>
                <a:cs typeface="Arial"/>
              </a:rPr>
              <a:t>spirituale</a:t>
            </a:r>
            <a:endParaRPr sz="4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0284" y="2137656"/>
            <a:ext cx="8219440" cy="430403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2900" b="1" i="1" spc="-5" dirty="0">
                <a:latin typeface="Arial"/>
                <a:cs typeface="Arial"/>
              </a:rPr>
              <a:t>Gli adolescenti più</a:t>
            </a:r>
            <a:r>
              <a:rPr sz="2900" b="1" i="1" spc="-10" dirty="0">
                <a:latin typeface="Arial"/>
                <a:cs typeface="Arial"/>
              </a:rPr>
              <a:t> </a:t>
            </a:r>
            <a:r>
              <a:rPr sz="2900" b="1" i="1" spc="-5" dirty="0">
                <a:latin typeface="Arial"/>
                <a:cs typeface="Arial"/>
              </a:rPr>
              <a:t>giovani</a:t>
            </a:r>
            <a:endParaRPr sz="2900">
              <a:latin typeface="Arial"/>
              <a:cs typeface="Arial"/>
            </a:endParaRPr>
          </a:p>
          <a:p>
            <a:pPr marL="485775">
              <a:lnSpc>
                <a:spcPct val="100000"/>
              </a:lnSpc>
              <a:spcBef>
                <a:spcPts val="320"/>
              </a:spcBef>
              <a:tabLst>
                <a:tab pos="781050" algn="l"/>
              </a:tabLst>
            </a:pPr>
            <a:r>
              <a:rPr sz="2900" spc="-1835" dirty="0">
                <a:solidFill>
                  <a:srgbClr val="FFCC00"/>
                </a:solidFill>
                <a:latin typeface="Arial"/>
                <a:cs typeface="Arial"/>
              </a:rPr>
              <a:t>	</a:t>
            </a:r>
            <a:r>
              <a:rPr sz="2900" b="1" spc="-5" dirty="0">
                <a:latin typeface="Arial"/>
                <a:cs typeface="Arial"/>
              </a:rPr>
              <a:t>Cercano una religione pratica e</a:t>
            </a:r>
            <a:r>
              <a:rPr sz="2900" b="1" spc="-35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personale.</a:t>
            </a:r>
            <a:endParaRPr sz="2900">
              <a:latin typeface="Arial"/>
              <a:cs typeface="Arial"/>
            </a:endParaRPr>
          </a:p>
          <a:p>
            <a:pPr marL="788035" marR="1703705" indent="-302895">
              <a:lnSpc>
                <a:spcPts val="3130"/>
              </a:lnSpc>
              <a:spcBef>
                <a:spcPts val="745"/>
              </a:spcBef>
              <a:tabLst>
                <a:tab pos="781050" algn="l"/>
              </a:tabLst>
            </a:pPr>
            <a:r>
              <a:rPr sz="2900" spc="-1835" dirty="0">
                <a:solidFill>
                  <a:srgbClr val="FFCC00"/>
                </a:solidFill>
                <a:latin typeface="Arial"/>
                <a:cs typeface="Arial"/>
              </a:rPr>
              <a:t>	</a:t>
            </a:r>
            <a:r>
              <a:rPr sz="2900" b="1" spc="-5" dirty="0">
                <a:latin typeface="Arial"/>
                <a:cs typeface="Arial"/>
              </a:rPr>
              <a:t>Vogliono prendere da soli le loro  </a:t>
            </a:r>
            <a:r>
              <a:rPr sz="2900" b="1" spc="-10" dirty="0">
                <a:latin typeface="Arial"/>
                <a:cs typeface="Arial"/>
              </a:rPr>
              <a:t>decisioni.</a:t>
            </a:r>
            <a:endParaRPr sz="2900">
              <a:latin typeface="Arial"/>
              <a:cs typeface="Arial"/>
            </a:endParaRPr>
          </a:p>
          <a:p>
            <a:pPr marL="485775">
              <a:lnSpc>
                <a:spcPct val="100000"/>
              </a:lnSpc>
              <a:spcBef>
                <a:spcPts val="280"/>
              </a:spcBef>
              <a:tabLst>
                <a:tab pos="781050" algn="l"/>
              </a:tabLst>
            </a:pPr>
            <a:r>
              <a:rPr sz="2900" spc="-1835" dirty="0">
                <a:solidFill>
                  <a:srgbClr val="FFCC00"/>
                </a:solidFill>
                <a:latin typeface="Arial"/>
                <a:cs typeface="Arial"/>
              </a:rPr>
              <a:t>	</a:t>
            </a:r>
            <a:r>
              <a:rPr sz="2900" b="1" spc="-5" dirty="0">
                <a:latin typeface="Arial"/>
                <a:cs typeface="Arial"/>
              </a:rPr>
              <a:t>Hanno una visione di</a:t>
            </a:r>
            <a:r>
              <a:rPr sz="2900" b="1" spc="-15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servizio</a:t>
            </a:r>
            <a:endParaRPr sz="2900">
              <a:latin typeface="Arial"/>
              <a:cs typeface="Arial"/>
            </a:endParaRPr>
          </a:p>
          <a:p>
            <a:pPr marL="485775">
              <a:lnSpc>
                <a:spcPct val="100000"/>
              </a:lnSpc>
              <a:spcBef>
                <a:spcPts val="350"/>
              </a:spcBef>
              <a:tabLst>
                <a:tab pos="781050" algn="l"/>
              </a:tabLst>
            </a:pPr>
            <a:r>
              <a:rPr sz="2900" spc="-1835" dirty="0">
                <a:solidFill>
                  <a:srgbClr val="FFCC00"/>
                </a:solidFill>
                <a:latin typeface="Arial"/>
                <a:cs typeface="Arial"/>
              </a:rPr>
              <a:t>	</a:t>
            </a:r>
            <a:r>
              <a:rPr sz="2900" b="1" spc="-5" dirty="0">
                <a:latin typeface="Arial"/>
                <a:cs typeface="Arial"/>
              </a:rPr>
              <a:t>Cercano ideali nella</a:t>
            </a:r>
            <a:r>
              <a:rPr sz="2900" b="1" spc="-10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vita</a:t>
            </a:r>
            <a:endParaRPr sz="2900">
              <a:latin typeface="Arial"/>
              <a:cs typeface="Arial"/>
            </a:endParaRPr>
          </a:p>
          <a:p>
            <a:pPr marL="894715" marR="610870" indent="-409575">
              <a:lnSpc>
                <a:spcPts val="3829"/>
              </a:lnSpc>
              <a:spcBef>
                <a:spcPts val="190"/>
              </a:spcBef>
              <a:tabLst>
                <a:tab pos="781050" algn="l"/>
              </a:tabLst>
            </a:pPr>
            <a:r>
              <a:rPr sz="2900" spc="-1835" dirty="0">
                <a:solidFill>
                  <a:srgbClr val="FFCC00"/>
                </a:solidFill>
                <a:latin typeface="Arial"/>
                <a:cs typeface="Arial"/>
              </a:rPr>
              <a:t>	</a:t>
            </a:r>
            <a:r>
              <a:rPr sz="2900" b="1" spc="-5" dirty="0">
                <a:latin typeface="Arial"/>
                <a:cs typeface="Arial"/>
              </a:rPr>
              <a:t>Possono avere </a:t>
            </a:r>
            <a:r>
              <a:rPr sz="2900" b="1" spc="-10" dirty="0">
                <a:latin typeface="Arial"/>
                <a:cs typeface="Arial"/>
              </a:rPr>
              <a:t>dubbi </a:t>
            </a:r>
            <a:r>
              <a:rPr sz="2900" b="1" spc="-5" dirty="0">
                <a:latin typeface="Arial"/>
                <a:cs typeface="Arial"/>
              </a:rPr>
              <a:t>e domande sulla  </a:t>
            </a:r>
            <a:r>
              <a:rPr sz="2900" b="1" spc="-10" dirty="0">
                <a:latin typeface="Arial"/>
                <a:cs typeface="Arial"/>
              </a:rPr>
              <a:t>religione </a:t>
            </a:r>
            <a:r>
              <a:rPr sz="2900" b="1" spc="-5" dirty="0">
                <a:latin typeface="Arial"/>
                <a:cs typeface="Arial"/>
              </a:rPr>
              <a:t>che hanno bisogno di </a:t>
            </a:r>
            <a:r>
              <a:rPr sz="2900" b="1" spc="-10" dirty="0">
                <a:latin typeface="Arial"/>
                <a:cs typeface="Arial"/>
              </a:rPr>
              <a:t>essere  </a:t>
            </a:r>
            <a:r>
              <a:rPr sz="2900" b="1" spc="-5" dirty="0">
                <a:latin typeface="Arial"/>
                <a:cs typeface="Arial"/>
              </a:rPr>
              <a:t>espressi ed</a:t>
            </a:r>
            <a:r>
              <a:rPr sz="2900" b="1" spc="-10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ascoltati.</a:t>
            </a:r>
            <a:endParaRPr sz="2900">
              <a:latin typeface="Arial"/>
              <a:cs typeface="Arial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3853F91-8476-4560-9C12-04B2C1862CDF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894257"/>
            <a:ext cx="5842635" cy="720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50" spc="-5" dirty="0">
                <a:latin typeface="Arial"/>
                <a:cs typeface="Arial"/>
              </a:rPr>
              <a:t>La loro </a:t>
            </a:r>
            <a:r>
              <a:rPr sz="4550" dirty="0">
                <a:latin typeface="Arial"/>
                <a:cs typeface="Arial"/>
              </a:rPr>
              <a:t>vita</a:t>
            </a:r>
            <a:r>
              <a:rPr sz="4550" spc="-20" dirty="0">
                <a:latin typeface="Arial"/>
                <a:cs typeface="Arial"/>
              </a:rPr>
              <a:t> </a:t>
            </a:r>
            <a:r>
              <a:rPr sz="4550" spc="-5" dirty="0">
                <a:latin typeface="Arial"/>
                <a:cs typeface="Arial"/>
              </a:rPr>
              <a:t>spirituale</a:t>
            </a:r>
            <a:endParaRPr sz="4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0284" y="2137656"/>
            <a:ext cx="8212455" cy="453136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2900" b="1" spc="-5" dirty="0">
                <a:latin typeface="Arial"/>
                <a:cs typeface="Arial"/>
              </a:rPr>
              <a:t>Gli adolescenti più</a:t>
            </a:r>
            <a:r>
              <a:rPr sz="2900" b="1" spc="-10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grandi</a:t>
            </a:r>
            <a:endParaRPr sz="2900">
              <a:latin typeface="Arial"/>
              <a:cs typeface="Arial"/>
            </a:endParaRPr>
          </a:p>
          <a:p>
            <a:pPr marL="367030" marR="5080" indent="-354330">
              <a:lnSpc>
                <a:spcPts val="3130"/>
              </a:lnSpc>
              <a:spcBef>
                <a:spcPts val="715"/>
              </a:spcBef>
              <a:buClr>
                <a:srgbClr val="FFCC00"/>
              </a:buClr>
              <a:buFont typeface="Wingdings"/>
              <a:buChar char=""/>
              <a:tabLst>
                <a:tab pos="367665" algn="l"/>
              </a:tabLst>
            </a:pPr>
            <a:r>
              <a:rPr sz="2900" b="1" spc="-5" dirty="0">
                <a:latin typeface="Arial"/>
                <a:cs typeface="Arial"/>
              </a:rPr>
              <a:t>Sono impegnati nel trovare amici (un gruppo  di sostegno,un posto cui</a:t>
            </a:r>
            <a:r>
              <a:rPr sz="2900" b="1" spc="-15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appartenere)</a:t>
            </a:r>
            <a:endParaRPr sz="2900">
              <a:latin typeface="Arial"/>
              <a:cs typeface="Arial"/>
            </a:endParaRPr>
          </a:p>
          <a:p>
            <a:pPr marL="367030" marR="22860" indent="-354330">
              <a:lnSpc>
                <a:spcPts val="3130"/>
              </a:lnSpc>
              <a:spcBef>
                <a:spcPts val="675"/>
              </a:spcBef>
              <a:buClr>
                <a:srgbClr val="FFCC00"/>
              </a:buClr>
              <a:buFont typeface="Wingdings"/>
              <a:buChar char=""/>
              <a:tabLst>
                <a:tab pos="367665" algn="l"/>
              </a:tabLst>
            </a:pPr>
            <a:r>
              <a:rPr sz="2900" b="1" spc="-5" dirty="0">
                <a:latin typeface="Arial"/>
                <a:cs typeface="Arial"/>
              </a:rPr>
              <a:t>Cercare consiglio nelle decisioni di carattere  morale</a:t>
            </a:r>
            <a:endParaRPr sz="2900">
              <a:latin typeface="Arial"/>
              <a:cs typeface="Arial"/>
            </a:endParaRPr>
          </a:p>
          <a:p>
            <a:pPr marL="367030" marR="85725" indent="-354330">
              <a:lnSpc>
                <a:spcPts val="3130"/>
              </a:lnSpc>
              <a:spcBef>
                <a:spcPts val="780"/>
              </a:spcBef>
              <a:buClr>
                <a:srgbClr val="FFCC00"/>
              </a:buClr>
              <a:buFont typeface="Wingdings"/>
              <a:buChar char=""/>
              <a:tabLst>
                <a:tab pos="367665" algn="l"/>
              </a:tabLst>
            </a:pPr>
            <a:r>
              <a:rPr sz="2900" b="1" spc="-5" dirty="0">
                <a:latin typeface="Arial"/>
                <a:cs typeface="Arial"/>
              </a:rPr>
              <a:t>Stanno decidendo le priorità della loro vita e  i progetti</a:t>
            </a:r>
            <a:r>
              <a:rPr sz="2900" b="1" spc="-10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futuri.</a:t>
            </a:r>
            <a:endParaRPr sz="2900">
              <a:latin typeface="Arial"/>
              <a:cs typeface="Arial"/>
            </a:endParaRPr>
          </a:p>
          <a:p>
            <a:pPr marL="367030" indent="-354330">
              <a:lnSpc>
                <a:spcPct val="100000"/>
              </a:lnSpc>
              <a:spcBef>
                <a:spcPts val="280"/>
              </a:spcBef>
              <a:buClr>
                <a:srgbClr val="FFCC00"/>
              </a:buClr>
              <a:buFont typeface="Wingdings"/>
              <a:buChar char=""/>
              <a:tabLst>
                <a:tab pos="367665" algn="l"/>
              </a:tabLst>
            </a:pPr>
            <a:r>
              <a:rPr sz="2900" b="1" spc="-5" dirty="0">
                <a:latin typeface="Arial"/>
                <a:cs typeface="Arial"/>
              </a:rPr>
              <a:t>Vogliono fare la</a:t>
            </a:r>
            <a:r>
              <a:rPr sz="2900" b="1" spc="-10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“differenza”</a:t>
            </a:r>
            <a:endParaRPr sz="2900">
              <a:latin typeface="Arial"/>
              <a:cs typeface="Arial"/>
            </a:endParaRPr>
          </a:p>
          <a:p>
            <a:pPr marL="367030" marR="95250" indent="-354330">
              <a:lnSpc>
                <a:spcPts val="3130"/>
              </a:lnSpc>
              <a:spcBef>
                <a:spcPts val="745"/>
              </a:spcBef>
              <a:buClr>
                <a:srgbClr val="FFCC00"/>
              </a:buClr>
              <a:buFont typeface="Wingdings"/>
              <a:buChar char=""/>
              <a:tabLst>
                <a:tab pos="367665" algn="l"/>
              </a:tabLst>
            </a:pPr>
            <a:r>
              <a:rPr sz="2900" b="1" spc="-5" dirty="0">
                <a:latin typeface="Arial"/>
                <a:cs typeface="Arial"/>
              </a:rPr>
              <a:t>Fanno domande a “Dio" e vogliono capire la  loro</a:t>
            </a:r>
            <a:r>
              <a:rPr sz="2900" b="1" spc="-10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fede.</a:t>
            </a:r>
            <a:endParaRPr sz="2900">
              <a:latin typeface="Arial"/>
              <a:cs typeface="Arial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F02791F2-37D3-47F6-86E2-149A532DA4F9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894257"/>
            <a:ext cx="5842635" cy="720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50" spc="-5" dirty="0">
                <a:latin typeface="Arial"/>
                <a:cs typeface="Arial"/>
              </a:rPr>
              <a:t>La loro </a:t>
            </a:r>
            <a:r>
              <a:rPr sz="4550" dirty="0">
                <a:latin typeface="Arial"/>
                <a:cs typeface="Arial"/>
              </a:rPr>
              <a:t>vita</a:t>
            </a:r>
            <a:r>
              <a:rPr sz="4550" spc="-20" dirty="0">
                <a:latin typeface="Arial"/>
                <a:cs typeface="Arial"/>
              </a:rPr>
              <a:t> </a:t>
            </a:r>
            <a:r>
              <a:rPr sz="4550" spc="-5" dirty="0">
                <a:latin typeface="Arial"/>
                <a:cs typeface="Arial"/>
              </a:rPr>
              <a:t>spirituale</a:t>
            </a:r>
            <a:endParaRPr sz="4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0284" y="2178666"/>
            <a:ext cx="8111490" cy="414337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67030" marR="987425" indent="-354330">
              <a:lnSpc>
                <a:spcPts val="3110"/>
              </a:lnSpc>
              <a:spcBef>
                <a:spcPts val="509"/>
              </a:spcBef>
              <a:buClr>
                <a:srgbClr val="FFCC00"/>
              </a:buClr>
              <a:buFont typeface="Wingdings"/>
              <a:buChar char=""/>
              <a:tabLst>
                <a:tab pos="367665" algn="l"/>
              </a:tabLst>
            </a:pPr>
            <a:r>
              <a:rPr sz="2900" b="1" spc="-5" dirty="0">
                <a:latin typeface="Arial"/>
                <a:cs typeface="Arial"/>
              </a:rPr>
              <a:t>Le seguenti domande danno inizio alla  ricerca spirituale degli</a:t>
            </a:r>
            <a:r>
              <a:rPr sz="2900" b="1" spc="-20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adolescenti.</a:t>
            </a:r>
            <a:endParaRPr sz="2900">
              <a:latin typeface="Arial"/>
              <a:cs typeface="Arial"/>
            </a:endParaRPr>
          </a:p>
          <a:p>
            <a:pPr marL="367030" marR="5080" indent="-354330" algn="just">
              <a:lnSpc>
                <a:spcPct val="91100"/>
              </a:lnSpc>
              <a:spcBef>
                <a:spcPts val="585"/>
              </a:spcBef>
              <a:buClr>
                <a:srgbClr val="FFCC00"/>
              </a:buClr>
              <a:buFont typeface="Wingdings"/>
              <a:buChar char=""/>
              <a:tabLst>
                <a:tab pos="367665" algn="l"/>
              </a:tabLst>
            </a:pPr>
            <a:r>
              <a:rPr sz="2900" b="1" spc="-5" dirty="0">
                <a:latin typeface="Arial"/>
                <a:cs typeface="Arial"/>
              </a:rPr>
              <a:t>Non sono </a:t>
            </a:r>
            <a:r>
              <a:rPr sz="2900" b="1" spc="-10" dirty="0">
                <a:latin typeface="Arial"/>
                <a:cs typeface="Arial"/>
              </a:rPr>
              <a:t>sempre espresse </a:t>
            </a:r>
            <a:r>
              <a:rPr sz="2900" b="1" spc="-5" dirty="0">
                <a:latin typeface="Arial"/>
                <a:cs typeface="Arial"/>
              </a:rPr>
              <a:t>perchè i giovani  spesso si collocano in una posizione che va  oltre le</a:t>
            </a:r>
            <a:r>
              <a:rPr sz="2900" b="1" spc="-10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parole.</a:t>
            </a:r>
            <a:endParaRPr sz="2900">
              <a:latin typeface="Arial"/>
              <a:cs typeface="Arial"/>
            </a:endParaRPr>
          </a:p>
          <a:p>
            <a:pPr marL="367030" indent="-354330">
              <a:lnSpc>
                <a:spcPct val="100000"/>
              </a:lnSpc>
              <a:spcBef>
                <a:spcPts val="320"/>
              </a:spcBef>
              <a:buClr>
                <a:srgbClr val="FFCC00"/>
              </a:buClr>
              <a:buFont typeface="Wingdings"/>
              <a:buChar char=""/>
              <a:tabLst>
                <a:tab pos="367665" algn="l"/>
              </a:tabLst>
            </a:pPr>
            <a:r>
              <a:rPr sz="2900" b="1" spc="-5" dirty="0">
                <a:latin typeface="Arial"/>
                <a:cs typeface="Arial"/>
              </a:rPr>
              <a:t>Primo, che cosa rende la vita un impegno</a:t>
            </a:r>
            <a:r>
              <a:rPr sz="2900" b="1" spc="-35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?</a:t>
            </a:r>
            <a:endParaRPr sz="2900">
              <a:latin typeface="Arial"/>
              <a:cs typeface="Arial"/>
            </a:endParaRPr>
          </a:p>
          <a:p>
            <a:pPr marL="788035" marR="501650" lvl="1" indent="-302260">
              <a:lnSpc>
                <a:spcPts val="2720"/>
              </a:lnSpc>
              <a:spcBef>
                <a:spcPts val="600"/>
              </a:spcBef>
              <a:buClr>
                <a:srgbClr val="FFCC00"/>
              </a:buClr>
              <a:buFont typeface="Wingdings"/>
              <a:buChar char=""/>
              <a:tabLst>
                <a:tab pos="781685" algn="l"/>
              </a:tabLst>
            </a:pPr>
            <a:r>
              <a:rPr sz="2450" b="1" spc="15" dirty="0">
                <a:latin typeface="Arial"/>
                <a:cs typeface="Arial"/>
              </a:rPr>
              <a:t>Esiste qualcosa </a:t>
            </a:r>
            <a:r>
              <a:rPr sz="2450" b="1" spc="10" dirty="0">
                <a:latin typeface="Arial"/>
                <a:cs typeface="Arial"/>
              </a:rPr>
              <a:t>di </a:t>
            </a:r>
            <a:r>
              <a:rPr sz="2450" b="1" spc="15" dirty="0">
                <a:latin typeface="Arial"/>
                <a:cs typeface="Arial"/>
              </a:rPr>
              <a:t>abbastanza grande per </a:t>
            </a:r>
            <a:r>
              <a:rPr sz="2450" b="1" spc="10" dirty="0">
                <a:latin typeface="Arial"/>
                <a:cs typeface="Arial"/>
              </a:rPr>
              <a:t>cui  </a:t>
            </a:r>
            <a:r>
              <a:rPr sz="2450" b="1" spc="15" dirty="0">
                <a:latin typeface="Arial"/>
                <a:cs typeface="Arial"/>
              </a:rPr>
              <a:t>vivere </a:t>
            </a:r>
            <a:r>
              <a:rPr sz="2450" b="1" spc="10" dirty="0">
                <a:latin typeface="Arial"/>
                <a:cs typeface="Arial"/>
              </a:rPr>
              <a:t>la</a:t>
            </a:r>
            <a:r>
              <a:rPr sz="2450" b="1" spc="-10" dirty="0">
                <a:latin typeface="Arial"/>
                <a:cs typeface="Arial"/>
              </a:rPr>
              <a:t> </a:t>
            </a:r>
            <a:r>
              <a:rPr sz="2450" b="1" spc="10" dirty="0">
                <a:latin typeface="Arial"/>
                <a:cs typeface="Arial"/>
              </a:rPr>
              <a:t>vita?</a:t>
            </a:r>
            <a:endParaRPr sz="2450">
              <a:latin typeface="Arial"/>
              <a:cs typeface="Arial"/>
            </a:endParaRPr>
          </a:p>
          <a:p>
            <a:pPr marL="788035" marR="799465" lvl="1" indent="-302260">
              <a:lnSpc>
                <a:spcPts val="2720"/>
              </a:lnSpc>
              <a:spcBef>
                <a:spcPts val="459"/>
              </a:spcBef>
              <a:buClr>
                <a:srgbClr val="FFCC00"/>
              </a:buClr>
              <a:buFont typeface="Wingdings"/>
              <a:buChar char=""/>
              <a:tabLst>
                <a:tab pos="868680" algn="l"/>
                <a:tab pos="869315" algn="l"/>
              </a:tabLst>
            </a:pPr>
            <a:r>
              <a:rPr sz="2450" b="1" spc="20" dirty="0">
                <a:latin typeface="Arial"/>
                <a:cs typeface="Arial"/>
              </a:rPr>
              <a:t>E </a:t>
            </a:r>
            <a:r>
              <a:rPr sz="2450" b="1" spc="15" dirty="0">
                <a:latin typeface="Arial"/>
                <a:cs typeface="Arial"/>
              </a:rPr>
              <a:t>se </a:t>
            </a:r>
            <a:r>
              <a:rPr sz="2450" b="1" spc="10" dirty="0">
                <a:latin typeface="Arial"/>
                <a:cs typeface="Arial"/>
              </a:rPr>
              <a:t>esiste, chi </a:t>
            </a:r>
            <a:r>
              <a:rPr sz="2450" b="1" spc="20" dirty="0">
                <a:latin typeface="Arial"/>
                <a:cs typeface="Arial"/>
              </a:rPr>
              <a:t>o </a:t>
            </a:r>
            <a:r>
              <a:rPr sz="2450" b="1" spc="15" dirty="0">
                <a:latin typeface="Arial"/>
                <a:cs typeface="Arial"/>
              </a:rPr>
              <a:t>che cosa può mettermi </a:t>
            </a:r>
            <a:r>
              <a:rPr sz="2450" b="1" spc="10" dirty="0">
                <a:latin typeface="Arial"/>
                <a:cs typeface="Arial"/>
              </a:rPr>
              <a:t>in  </a:t>
            </a:r>
            <a:r>
              <a:rPr sz="2450" b="1" spc="15" dirty="0">
                <a:latin typeface="Arial"/>
                <a:cs typeface="Arial"/>
              </a:rPr>
              <a:t>contatto con</a:t>
            </a:r>
            <a:r>
              <a:rPr sz="2450" b="1" spc="-10" dirty="0">
                <a:latin typeface="Arial"/>
                <a:cs typeface="Arial"/>
              </a:rPr>
              <a:t> </a:t>
            </a:r>
            <a:r>
              <a:rPr sz="2450" b="1" spc="15" dirty="0">
                <a:latin typeface="Arial"/>
                <a:cs typeface="Arial"/>
              </a:rPr>
              <a:t>esso?</a:t>
            </a:r>
            <a:endParaRPr sz="2450">
              <a:latin typeface="Arial"/>
              <a:cs typeface="Arial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9BA68896-955A-4119-B90B-8DC444492540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894257"/>
            <a:ext cx="5842635" cy="720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50" spc="-5" dirty="0">
                <a:latin typeface="Arial"/>
                <a:cs typeface="Arial"/>
              </a:rPr>
              <a:t>La loro </a:t>
            </a:r>
            <a:r>
              <a:rPr sz="4550" dirty="0">
                <a:latin typeface="Arial"/>
                <a:cs typeface="Arial"/>
              </a:rPr>
              <a:t>vita</a:t>
            </a:r>
            <a:r>
              <a:rPr sz="4550" spc="-20" dirty="0">
                <a:latin typeface="Arial"/>
                <a:cs typeface="Arial"/>
              </a:rPr>
              <a:t> </a:t>
            </a:r>
            <a:r>
              <a:rPr sz="4550" spc="-5" dirty="0">
                <a:latin typeface="Arial"/>
                <a:cs typeface="Arial"/>
              </a:rPr>
              <a:t>spirituale</a:t>
            </a:r>
            <a:endParaRPr sz="4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0284" y="2697682"/>
            <a:ext cx="8163559" cy="36296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67030" marR="5080" indent="-354965" algn="just">
              <a:lnSpc>
                <a:spcPct val="101400"/>
              </a:lnSpc>
              <a:spcBef>
                <a:spcPts val="55"/>
              </a:spcBef>
            </a:pPr>
            <a:r>
              <a:rPr sz="3300" spc="-1470" dirty="0">
                <a:solidFill>
                  <a:srgbClr val="FFCC00"/>
                </a:solidFill>
                <a:latin typeface="Arial"/>
                <a:cs typeface="Arial"/>
              </a:rPr>
              <a:t></a:t>
            </a:r>
            <a:r>
              <a:rPr sz="3300" spc="142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450" b="1" spc="15" dirty="0">
                <a:latin typeface="Arial"/>
                <a:cs typeface="Arial"/>
              </a:rPr>
              <a:t>Queste domande </a:t>
            </a:r>
            <a:r>
              <a:rPr sz="2450" b="1" spc="10" dirty="0">
                <a:latin typeface="Arial"/>
                <a:cs typeface="Arial"/>
              </a:rPr>
              <a:t>ci </a:t>
            </a:r>
            <a:r>
              <a:rPr sz="2450" b="1" spc="15" dirty="0">
                <a:latin typeface="Arial"/>
                <a:cs typeface="Arial"/>
              </a:rPr>
              <a:t>conducono </a:t>
            </a:r>
            <a:r>
              <a:rPr sz="2450" b="1" spc="10" dirty="0">
                <a:latin typeface="Arial"/>
                <a:cs typeface="Arial"/>
              </a:rPr>
              <a:t>ai piedi della </a:t>
            </a:r>
            <a:r>
              <a:rPr sz="2450" b="1" spc="15" dirty="0">
                <a:latin typeface="Arial"/>
                <a:cs typeface="Arial"/>
              </a:rPr>
              <a:t>croce  e </a:t>
            </a:r>
            <a:r>
              <a:rPr sz="2450" b="1" spc="10" dirty="0">
                <a:latin typeface="Arial"/>
                <a:cs typeface="Arial"/>
              </a:rPr>
              <a:t>negli </a:t>
            </a:r>
            <a:r>
              <a:rPr sz="2450" b="1" spc="15" dirty="0">
                <a:latin typeface="Arial"/>
                <a:cs typeface="Arial"/>
              </a:rPr>
              <a:t>occhi </a:t>
            </a:r>
            <a:r>
              <a:rPr sz="2450" b="1" spc="10" dirty="0">
                <a:latin typeface="Arial"/>
                <a:cs typeface="Arial"/>
              </a:rPr>
              <a:t>di </a:t>
            </a:r>
            <a:r>
              <a:rPr sz="2450" b="1" spc="15" dirty="0">
                <a:latin typeface="Arial"/>
                <a:cs typeface="Arial"/>
              </a:rPr>
              <a:t>Gesù,attraverso </a:t>
            </a:r>
            <a:r>
              <a:rPr sz="2450" b="1" spc="10" dirty="0">
                <a:latin typeface="Arial"/>
                <a:cs typeface="Arial"/>
              </a:rPr>
              <a:t>cui </a:t>
            </a:r>
            <a:r>
              <a:rPr sz="2450" b="1" spc="15" dirty="0">
                <a:latin typeface="Arial"/>
                <a:cs typeface="Arial"/>
              </a:rPr>
              <a:t>Dio ha </a:t>
            </a:r>
            <a:r>
              <a:rPr sz="2450" b="1" spc="10" dirty="0">
                <a:latin typeface="Arial"/>
                <a:cs typeface="Arial"/>
              </a:rPr>
              <a:t>sconfitto  la </a:t>
            </a:r>
            <a:r>
              <a:rPr sz="2450" b="1" spc="15" dirty="0">
                <a:latin typeface="Arial"/>
                <a:cs typeface="Arial"/>
              </a:rPr>
              <a:t>morte e promesso una nuova</a:t>
            </a:r>
            <a:r>
              <a:rPr sz="2450" b="1" spc="-45" dirty="0">
                <a:latin typeface="Arial"/>
                <a:cs typeface="Arial"/>
              </a:rPr>
              <a:t> </a:t>
            </a:r>
            <a:r>
              <a:rPr sz="2450" b="1" spc="10" dirty="0">
                <a:latin typeface="Arial"/>
                <a:cs typeface="Arial"/>
              </a:rPr>
              <a:t>vita.</a:t>
            </a:r>
            <a:endParaRPr sz="2450">
              <a:latin typeface="Arial"/>
              <a:cs typeface="Arial"/>
            </a:endParaRPr>
          </a:p>
          <a:p>
            <a:pPr marL="367030" marR="109855" indent="-354965">
              <a:lnSpc>
                <a:spcPct val="101600"/>
              </a:lnSpc>
              <a:spcBef>
                <a:spcPts val="509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b="1" spc="10" dirty="0">
                <a:latin typeface="Arial"/>
                <a:cs typeface="Arial"/>
              </a:rPr>
              <a:t>In altre parole, </a:t>
            </a:r>
            <a:r>
              <a:rPr sz="2450" b="1" spc="5" dirty="0">
                <a:latin typeface="Arial"/>
                <a:cs typeface="Arial"/>
              </a:rPr>
              <a:t>i </a:t>
            </a:r>
            <a:r>
              <a:rPr sz="2450" b="1" spc="15" dirty="0">
                <a:latin typeface="Arial"/>
                <a:cs typeface="Arial"/>
              </a:rPr>
              <a:t>teenager hanno necessità </a:t>
            </a:r>
            <a:r>
              <a:rPr sz="2450" b="1" spc="10" dirty="0">
                <a:latin typeface="Arial"/>
                <a:cs typeface="Arial"/>
              </a:rPr>
              <a:t>di </a:t>
            </a:r>
            <a:r>
              <a:rPr sz="2450" b="1" spc="15" dirty="0">
                <a:latin typeface="Arial"/>
                <a:cs typeface="Arial"/>
              </a:rPr>
              <a:t>avere  una combinazione </a:t>
            </a:r>
            <a:r>
              <a:rPr sz="2450" b="1" spc="10" dirty="0">
                <a:latin typeface="Arial"/>
                <a:cs typeface="Arial"/>
              </a:rPr>
              <a:t>sia di contenuti di </a:t>
            </a:r>
            <a:r>
              <a:rPr sz="2450" b="1" spc="15" dirty="0">
                <a:latin typeface="Arial"/>
                <a:cs typeface="Arial"/>
              </a:rPr>
              <a:t>fede </a:t>
            </a:r>
            <a:r>
              <a:rPr sz="2450" b="1" spc="10" dirty="0">
                <a:latin typeface="Arial"/>
                <a:cs typeface="Arial"/>
              </a:rPr>
              <a:t>(storia,  dottrine, teologia—la </a:t>
            </a:r>
            <a:r>
              <a:rPr sz="2450" b="1" spc="15" dirty="0">
                <a:latin typeface="Arial"/>
                <a:cs typeface="Arial"/>
              </a:rPr>
              <a:t>voce vivente </a:t>
            </a:r>
            <a:r>
              <a:rPr sz="2450" b="1" spc="10" dirty="0">
                <a:latin typeface="Arial"/>
                <a:cs typeface="Arial"/>
              </a:rPr>
              <a:t>del </a:t>
            </a:r>
            <a:r>
              <a:rPr sz="2450" b="1" spc="15" dirty="0">
                <a:latin typeface="Arial"/>
                <a:cs typeface="Arial"/>
              </a:rPr>
              <a:t>vangelo) che  </a:t>
            </a:r>
            <a:r>
              <a:rPr sz="2450" b="1" spc="10" dirty="0">
                <a:latin typeface="Arial"/>
                <a:cs typeface="Arial"/>
              </a:rPr>
              <a:t>di </a:t>
            </a:r>
            <a:r>
              <a:rPr sz="2450" b="1" spc="15" dirty="0">
                <a:latin typeface="Arial"/>
                <a:cs typeface="Arial"/>
              </a:rPr>
              <a:t>fare </a:t>
            </a:r>
            <a:r>
              <a:rPr sz="2450" b="1" spc="-105" dirty="0">
                <a:latin typeface="Arial"/>
                <a:cs typeface="Arial"/>
              </a:rPr>
              <a:t>unʼesperienza </a:t>
            </a:r>
            <a:r>
              <a:rPr sz="2450" b="1" spc="10" dirty="0">
                <a:latin typeface="Arial"/>
                <a:cs typeface="Arial"/>
              </a:rPr>
              <a:t>di </a:t>
            </a:r>
            <a:r>
              <a:rPr sz="2450" b="1" spc="15" dirty="0">
                <a:latin typeface="Arial"/>
                <a:cs typeface="Arial"/>
              </a:rPr>
              <a:t>fede(adorazione, </a:t>
            </a:r>
            <a:r>
              <a:rPr sz="2450" b="1" spc="5" dirty="0">
                <a:latin typeface="Arial"/>
                <a:cs typeface="Arial"/>
              </a:rPr>
              <a:t>riti, </a:t>
            </a:r>
            <a:r>
              <a:rPr sz="2450" b="1" spc="10" dirty="0">
                <a:latin typeface="Arial"/>
                <a:cs typeface="Arial"/>
              </a:rPr>
              <a:t>vita </a:t>
            </a:r>
            <a:r>
              <a:rPr sz="2450" b="1" spc="-65" dirty="0">
                <a:latin typeface="Arial"/>
                <a:cs typeface="Arial"/>
              </a:rPr>
              <a:t>di  </a:t>
            </a:r>
            <a:r>
              <a:rPr sz="2450" b="1" spc="15" dirty="0">
                <a:latin typeface="Arial"/>
                <a:cs typeface="Arial"/>
              </a:rPr>
              <a:t>comunità, impegnare se stessi per </a:t>
            </a:r>
            <a:r>
              <a:rPr sz="2450" b="1" spc="5" dirty="0">
                <a:latin typeface="Arial"/>
                <a:cs typeface="Arial"/>
              </a:rPr>
              <a:t>i </a:t>
            </a:r>
            <a:r>
              <a:rPr sz="2450" b="1" spc="10" dirty="0">
                <a:latin typeface="Arial"/>
                <a:cs typeface="Arial"/>
              </a:rPr>
              <a:t>bisogni del  </a:t>
            </a:r>
            <a:r>
              <a:rPr sz="2450" b="1" spc="15" dirty="0">
                <a:latin typeface="Arial"/>
                <a:cs typeface="Arial"/>
              </a:rPr>
              <a:t>mondo </a:t>
            </a:r>
            <a:r>
              <a:rPr sz="2450" b="1" spc="10" dirty="0">
                <a:latin typeface="Arial"/>
                <a:cs typeface="Arial"/>
              </a:rPr>
              <a:t>di</a:t>
            </a:r>
            <a:r>
              <a:rPr sz="2450" b="1" spc="-10" dirty="0">
                <a:latin typeface="Arial"/>
                <a:cs typeface="Arial"/>
              </a:rPr>
              <a:t> </a:t>
            </a:r>
            <a:r>
              <a:rPr sz="2450" b="1" spc="10" dirty="0">
                <a:latin typeface="Arial"/>
                <a:cs typeface="Arial"/>
              </a:rPr>
              <a:t>Dio).</a:t>
            </a:r>
            <a:endParaRPr sz="2450">
              <a:latin typeface="Arial"/>
              <a:cs typeface="Arial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9DBD6B27-D57F-42F5-9C29-A8A829868C75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894257"/>
            <a:ext cx="5842635" cy="720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50" spc="-5" dirty="0">
                <a:latin typeface="Arial"/>
                <a:cs typeface="Arial"/>
              </a:rPr>
              <a:t>La loro </a:t>
            </a:r>
            <a:r>
              <a:rPr sz="4550" dirty="0">
                <a:latin typeface="Arial"/>
                <a:cs typeface="Arial"/>
              </a:rPr>
              <a:t>vita</a:t>
            </a:r>
            <a:r>
              <a:rPr sz="4550" spc="-20" dirty="0">
                <a:latin typeface="Arial"/>
                <a:cs typeface="Arial"/>
              </a:rPr>
              <a:t> </a:t>
            </a:r>
            <a:r>
              <a:rPr sz="4550" spc="-5" dirty="0">
                <a:latin typeface="Arial"/>
                <a:cs typeface="Arial"/>
              </a:rPr>
              <a:t>spirituale</a:t>
            </a:r>
            <a:endParaRPr sz="4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0284" y="2483130"/>
            <a:ext cx="8216265" cy="297624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67030" marR="5080" indent="-354965">
              <a:lnSpc>
                <a:spcPct val="91800"/>
              </a:lnSpc>
              <a:spcBef>
                <a:spcPts val="375"/>
              </a:spcBef>
              <a:tabLst>
                <a:tab pos="440055" algn="l"/>
              </a:tabLst>
            </a:pPr>
            <a:r>
              <a:rPr sz="2050" spc="-905" dirty="0">
                <a:solidFill>
                  <a:srgbClr val="FFCC00"/>
                </a:solidFill>
                <a:latin typeface="Arial"/>
                <a:cs typeface="Arial"/>
              </a:rPr>
              <a:t>		</a:t>
            </a:r>
            <a:r>
              <a:rPr sz="2450" b="1" spc="5" dirty="0">
                <a:latin typeface="Arial"/>
                <a:cs typeface="Arial"/>
              </a:rPr>
              <a:t>I </a:t>
            </a:r>
            <a:r>
              <a:rPr sz="2450" b="1" spc="15" dirty="0">
                <a:latin typeface="Arial"/>
                <a:cs typeface="Arial"/>
              </a:rPr>
              <a:t>ragazzi cominciano a maturare quando  sperimentano </a:t>
            </a:r>
            <a:r>
              <a:rPr sz="2450" b="1" spc="5" dirty="0">
                <a:latin typeface="Arial"/>
                <a:cs typeface="Arial"/>
              </a:rPr>
              <a:t>i </a:t>
            </a:r>
            <a:r>
              <a:rPr sz="2450" b="1" spc="10" dirty="0">
                <a:latin typeface="Arial"/>
                <a:cs typeface="Arial"/>
              </a:rPr>
              <a:t>contenuti della loro </a:t>
            </a:r>
            <a:r>
              <a:rPr sz="2450" b="1" spc="15" dirty="0">
                <a:latin typeface="Arial"/>
                <a:cs typeface="Arial"/>
              </a:rPr>
              <a:t>fede; ovvvero  quando qualcosa </a:t>
            </a:r>
            <a:r>
              <a:rPr sz="2450" b="1" spc="10" dirty="0">
                <a:latin typeface="Arial"/>
                <a:cs typeface="Arial"/>
              </a:rPr>
              <a:t>di ciò </a:t>
            </a:r>
            <a:r>
              <a:rPr sz="2450" b="1" spc="15" dirty="0">
                <a:latin typeface="Arial"/>
                <a:cs typeface="Arial"/>
              </a:rPr>
              <a:t>che hanno </a:t>
            </a:r>
            <a:r>
              <a:rPr sz="2450" b="1" spc="10" dirty="0">
                <a:latin typeface="Arial"/>
                <a:cs typeface="Arial"/>
              </a:rPr>
              <a:t>udito, letto </a:t>
            </a:r>
            <a:r>
              <a:rPr sz="2450" b="1" spc="20" dirty="0">
                <a:latin typeface="Arial"/>
                <a:cs typeface="Arial"/>
              </a:rPr>
              <a:t>o </a:t>
            </a:r>
            <a:r>
              <a:rPr sz="2450" b="1" spc="15" dirty="0">
                <a:latin typeface="Arial"/>
                <a:cs typeface="Arial"/>
              </a:rPr>
              <a:t>che  </a:t>
            </a:r>
            <a:r>
              <a:rPr sz="2450" b="1" spc="5" dirty="0">
                <a:latin typeface="Arial"/>
                <a:cs typeface="Arial"/>
              </a:rPr>
              <a:t>gli </a:t>
            </a:r>
            <a:r>
              <a:rPr sz="2450" b="1" spc="15" dirty="0">
                <a:latin typeface="Arial"/>
                <a:cs typeface="Arial"/>
              </a:rPr>
              <a:t>è stato insegnato </a:t>
            </a:r>
            <a:r>
              <a:rPr sz="2450" b="1" spc="10" dirty="0">
                <a:latin typeface="Arial"/>
                <a:cs typeface="Arial"/>
              </a:rPr>
              <a:t>inizia </a:t>
            </a:r>
            <a:r>
              <a:rPr sz="2450" b="1" spc="15" dirty="0">
                <a:latin typeface="Arial"/>
                <a:cs typeface="Arial"/>
              </a:rPr>
              <a:t>a poco a poco a prendere  forma e accadere </a:t>
            </a:r>
            <a:r>
              <a:rPr sz="2450" b="1" spc="10" dirty="0">
                <a:latin typeface="Arial"/>
                <a:cs typeface="Arial"/>
              </a:rPr>
              <a:t>nelle loro</a:t>
            </a:r>
            <a:r>
              <a:rPr sz="2450" b="1" spc="-35" dirty="0">
                <a:latin typeface="Arial"/>
                <a:cs typeface="Arial"/>
              </a:rPr>
              <a:t> </a:t>
            </a:r>
            <a:r>
              <a:rPr sz="2450" b="1" spc="10" dirty="0">
                <a:latin typeface="Arial"/>
                <a:cs typeface="Arial"/>
              </a:rPr>
              <a:t>vite.</a:t>
            </a:r>
            <a:endParaRPr sz="2450">
              <a:latin typeface="Arial"/>
              <a:cs typeface="Arial"/>
            </a:endParaRPr>
          </a:p>
          <a:p>
            <a:pPr marL="367030" marR="441959" indent="-354965">
              <a:lnSpc>
                <a:spcPct val="100800"/>
              </a:lnSpc>
              <a:spcBef>
                <a:spcPts val="57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b="1" spc="10" dirty="0">
                <a:latin typeface="Arial"/>
                <a:cs typeface="Arial"/>
              </a:rPr>
              <a:t>Gli </a:t>
            </a:r>
            <a:r>
              <a:rPr sz="2450" b="1" spc="15" dirty="0">
                <a:latin typeface="Arial"/>
                <a:cs typeface="Arial"/>
              </a:rPr>
              <a:t>adolescenti hanno bisogno </a:t>
            </a:r>
            <a:r>
              <a:rPr sz="2450" b="1" spc="10" dirty="0">
                <a:latin typeface="Arial"/>
                <a:cs typeface="Arial"/>
              </a:rPr>
              <a:t>di“finestre"  </a:t>
            </a:r>
            <a:r>
              <a:rPr sz="2450" b="1" spc="15" dirty="0">
                <a:latin typeface="Arial"/>
                <a:cs typeface="Arial"/>
              </a:rPr>
              <a:t>attraverso </a:t>
            </a:r>
            <a:r>
              <a:rPr sz="2450" b="1" spc="10" dirty="0">
                <a:latin typeface="Arial"/>
                <a:cs typeface="Arial"/>
              </a:rPr>
              <a:t>cui </a:t>
            </a:r>
            <a:r>
              <a:rPr sz="2450" b="1" spc="15" dirty="0">
                <a:latin typeface="Arial"/>
                <a:cs typeface="Arial"/>
              </a:rPr>
              <a:t>possono vedere </a:t>
            </a:r>
            <a:r>
              <a:rPr sz="2450" b="1" spc="10" dirty="0">
                <a:latin typeface="Arial"/>
                <a:cs typeface="Arial"/>
              </a:rPr>
              <a:t>(spiritualmente) in  azione, le </a:t>
            </a:r>
            <a:r>
              <a:rPr sz="2450" b="1" spc="15" dirty="0">
                <a:latin typeface="Arial"/>
                <a:cs typeface="Arial"/>
              </a:rPr>
              <a:t>persone sono </a:t>
            </a:r>
            <a:r>
              <a:rPr sz="2450" b="1" spc="10" dirty="0">
                <a:latin typeface="Arial"/>
                <a:cs typeface="Arial"/>
              </a:rPr>
              <a:t>le migliori”</a:t>
            </a:r>
            <a:r>
              <a:rPr sz="2450" b="1" spc="-25" dirty="0">
                <a:latin typeface="Arial"/>
                <a:cs typeface="Arial"/>
              </a:rPr>
              <a:t> </a:t>
            </a:r>
            <a:r>
              <a:rPr sz="2450" b="1" spc="10" dirty="0">
                <a:latin typeface="Arial"/>
                <a:cs typeface="Arial"/>
              </a:rPr>
              <a:t>finestre”.</a:t>
            </a:r>
            <a:endParaRPr sz="2450">
              <a:latin typeface="Arial"/>
              <a:cs typeface="Arial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86599BE3-7241-4E7B-8E0A-CB259F731CD3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894257"/>
            <a:ext cx="5842635" cy="720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50" spc="-5" dirty="0">
                <a:latin typeface="Arial"/>
                <a:cs typeface="Arial"/>
              </a:rPr>
              <a:t>La loro </a:t>
            </a:r>
            <a:r>
              <a:rPr sz="4550" dirty="0">
                <a:latin typeface="Arial"/>
                <a:cs typeface="Arial"/>
              </a:rPr>
              <a:t>vita</a:t>
            </a:r>
            <a:r>
              <a:rPr sz="4550" spc="-20" dirty="0">
                <a:latin typeface="Arial"/>
                <a:cs typeface="Arial"/>
              </a:rPr>
              <a:t> </a:t>
            </a:r>
            <a:r>
              <a:rPr sz="4550" spc="-5" dirty="0">
                <a:latin typeface="Arial"/>
                <a:cs typeface="Arial"/>
              </a:rPr>
              <a:t>spirituale</a:t>
            </a:r>
            <a:endParaRPr sz="4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0284" y="2490492"/>
            <a:ext cx="8256270" cy="374459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67030" marR="5080" indent="-354965">
              <a:lnSpc>
                <a:spcPct val="90500"/>
              </a:lnSpc>
              <a:spcBef>
                <a:spcPts val="430"/>
              </a:spcBef>
              <a:tabLst>
                <a:tab pos="440055" algn="l"/>
              </a:tabLst>
            </a:pPr>
            <a:r>
              <a:rPr sz="2050" spc="-905" dirty="0">
                <a:solidFill>
                  <a:srgbClr val="FFCC00"/>
                </a:solidFill>
                <a:latin typeface="Arial"/>
                <a:cs typeface="Arial"/>
              </a:rPr>
              <a:t>		</a:t>
            </a:r>
            <a:r>
              <a:rPr sz="2900" b="1" spc="-5" dirty="0">
                <a:latin typeface="Arial"/>
                <a:cs typeface="Arial"/>
              </a:rPr>
              <a:t>Nella spiritualità </a:t>
            </a:r>
            <a:r>
              <a:rPr sz="2900" b="1" spc="-114" dirty="0">
                <a:latin typeface="Arial"/>
                <a:cs typeface="Arial"/>
              </a:rPr>
              <a:t>dellʼadolescente, </a:t>
            </a:r>
            <a:r>
              <a:rPr sz="2900" b="1" spc="-5" dirty="0">
                <a:latin typeface="Arial"/>
                <a:cs typeface="Arial"/>
              </a:rPr>
              <a:t>si  bruciano le tappe nelle relazioni e attraverso  esse, salute, amore, onestà, relazioni sincere  e sicure.</a:t>
            </a:r>
            <a:endParaRPr sz="2900">
              <a:latin typeface="Arial"/>
              <a:cs typeface="Arial"/>
            </a:endParaRPr>
          </a:p>
          <a:p>
            <a:pPr marL="367030" marR="9525" indent="-354965">
              <a:lnSpc>
                <a:spcPct val="90200"/>
              </a:lnSpc>
              <a:spcBef>
                <a:spcPts val="66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b="1" spc="-5" dirty="0">
                <a:latin typeface="Arial"/>
                <a:cs typeface="Arial"/>
              </a:rPr>
              <a:t>I giovani hanno bisogno di più che </a:t>
            </a:r>
            <a:r>
              <a:rPr sz="2900" b="1" spc="-10" dirty="0">
                <a:latin typeface="Arial"/>
                <a:cs typeface="Arial"/>
              </a:rPr>
              <a:t>modelli di  </a:t>
            </a:r>
            <a:r>
              <a:rPr sz="2900" b="1" spc="-5" dirty="0">
                <a:latin typeface="Arial"/>
                <a:cs typeface="Arial"/>
              </a:rPr>
              <a:t>ruolo; loro desiderano </a:t>
            </a:r>
            <a:r>
              <a:rPr sz="2900" b="1" spc="-10" dirty="0">
                <a:latin typeface="Arial"/>
                <a:cs typeface="Arial"/>
              </a:rPr>
              <a:t>guide </a:t>
            </a:r>
            <a:r>
              <a:rPr sz="2900" b="1" spc="-5" dirty="0">
                <a:latin typeface="Arial"/>
                <a:cs typeface="Arial"/>
              </a:rPr>
              <a:t>adulte che li  prendano sul serio ascoltandoli, amandoli,  mostrando loro quello che ci vuole per  </a:t>
            </a:r>
            <a:r>
              <a:rPr sz="2900" b="1" spc="-10" dirty="0">
                <a:latin typeface="Arial"/>
                <a:cs typeface="Arial"/>
              </a:rPr>
              <a:t>vivere </a:t>
            </a:r>
            <a:r>
              <a:rPr sz="2900" b="1" spc="-5" dirty="0">
                <a:latin typeface="Arial"/>
                <a:cs typeface="Arial"/>
              </a:rPr>
              <a:t>quello in cui si</a:t>
            </a:r>
            <a:r>
              <a:rPr sz="2900" b="1" spc="20" dirty="0">
                <a:latin typeface="Arial"/>
                <a:cs typeface="Arial"/>
              </a:rPr>
              <a:t> </a:t>
            </a:r>
            <a:r>
              <a:rPr sz="2900" b="1" spc="-10" dirty="0">
                <a:latin typeface="Arial"/>
                <a:cs typeface="Arial"/>
              </a:rPr>
              <a:t>crede.</a:t>
            </a:r>
            <a:endParaRPr sz="2900">
              <a:latin typeface="Arial"/>
              <a:cs typeface="Arial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7D9165D7-F96E-4D6C-B092-6A155754E486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894257"/>
            <a:ext cx="5842635" cy="720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50" spc="-5" dirty="0">
                <a:latin typeface="Arial"/>
                <a:cs typeface="Arial"/>
              </a:rPr>
              <a:t>La loro </a:t>
            </a:r>
            <a:r>
              <a:rPr sz="4550" dirty="0">
                <a:latin typeface="Arial"/>
                <a:cs typeface="Arial"/>
              </a:rPr>
              <a:t>vita</a:t>
            </a:r>
            <a:r>
              <a:rPr sz="4550" spc="-20" dirty="0">
                <a:latin typeface="Arial"/>
                <a:cs typeface="Arial"/>
              </a:rPr>
              <a:t> </a:t>
            </a:r>
            <a:r>
              <a:rPr sz="4550" spc="-5" dirty="0">
                <a:latin typeface="Arial"/>
                <a:cs typeface="Arial"/>
              </a:rPr>
              <a:t>spirituale</a:t>
            </a:r>
            <a:endParaRPr sz="4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0284" y="2580417"/>
            <a:ext cx="8585835" cy="357568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367030" marR="672465" indent="-354965">
              <a:lnSpc>
                <a:spcPts val="2920"/>
              </a:lnSpc>
              <a:spcBef>
                <a:spcPts val="245"/>
              </a:spcBef>
              <a:tabLst>
                <a:tab pos="454659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	</a:t>
            </a:r>
            <a:r>
              <a:rPr sz="2450" b="1" spc="10" dirty="0">
                <a:latin typeface="Arial"/>
                <a:cs typeface="Arial"/>
              </a:rPr>
              <a:t>Gli </a:t>
            </a:r>
            <a:r>
              <a:rPr sz="2450" b="1" spc="15" dirty="0">
                <a:latin typeface="Arial"/>
                <a:cs typeface="Arial"/>
              </a:rPr>
              <a:t>adolescenti hanno bisogno </a:t>
            </a:r>
            <a:r>
              <a:rPr sz="2450" b="1" spc="10" dirty="0">
                <a:latin typeface="Arial"/>
                <a:cs typeface="Arial"/>
              </a:rPr>
              <a:t>di </a:t>
            </a:r>
            <a:r>
              <a:rPr sz="2450" b="1" spc="15" dirty="0">
                <a:latin typeface="Arial"/>
                <a:cs typeface="Arial"/>
              </a:rPr>
              <a:t>vedere un “vero  consigliere”</a:t>
            </a:r>
            <a:r>
              <a:rPr lang="it-IT" sz="2450" b="1" spc="15" dirty="0">
                <a:latin typeface="Arial"/>
                <a:cs typeface="Arial"/>
              </a:rPr>
              <a:t>-</a:t>
            </a:r>
            <a:r>
              <a:rPr sz="2450" b="1" spc="15" dirty="0">
                <a:latin typeface="Arial"/>
                <a:cs typeface="Arial"/>
              </a:rPr>
              <a:t>un </a:t>
            </a:r>
            <a:r>
              <a:rPr sz="2450" b="1" spc="10" dirty="0">
                <a:latin typeface="Arial"/>
                <a:cs typeface="Arial"/>
              </a:rPr>
              <a:t>adulto </a:t>
            </a:r>
            <a:r>
              <a:rPr sz="2450" b="1" spc="15" dirty="0">
                <a:latin typeface="Arial"/>
                <a:cs typeface="Arial"/>
              </a:rPr>
              <a:t>che </a:t>
            </a:r>
            <a:r>
              <a:rPr sz="2450" b="1" spc="10" dirty="0">
                <a:latin typeface="Arial"/>
                <a:cs typeface="Arial"/>
              </a:rPr>
              <a:t>sia</a:t>
            </a:r>
            <a:r>
              <a:rPr sz="2450" b="1" spc="-20" dirty="0">
                <a:latin typeface="Arial"/>
                <a:cs typeface="Arial"/>
              </a:rPr>
              <a:t> </a:t>
            </a:r>
            <a:r>
              <a:rPr sz="2450" b="1" spc="10" dirty="0">
                <a:latin typeface="Arial"/>
                <a:cs typeface="Arial"/>
              </a:rPr>
              <a:t>autentico.</a:t>
            </a:r>
            <a:endParaRPr sz="2450" dirty="0">
              <a:latin typeface="Arial"/>
              <a:cs typeface="Arial"/>
            </a:endParaRPr>
          </a:p>
          <a:p>
            <a:pPr marL="367030" marR="5080" indent="-354965">
              <a:lnSpc>
                <a:spcPct val="100800"/>
              </a:lnSpc>
              <a:spcBef>
                <a:spcPts val="545"/>
              </a:spcBef>
              <a:tabLst>
                <a:tab pos="367030" algn="l"/>
                <a:tab pos="447040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b="1" spc="15" dirty="0">
                <a:latin typeface="Arial"/>
                <a:cs typeface="Arial"/>
              </a:rPr>
              <a:t>Ciò </a:t>
            </a:r>
            <a:r>
              <a:rPr sz="2450" b="1" spc="10" dirty="0">
                <a:latin typeface="Arial"/>
                <a:cs typeface="Arial"/>
              </a:rPr>
              <a:t>significa </a:t>
            </a:r>
            <a:r>
              <a:rPr sz="2450" b="1" spc="15" dirty="0">
                <a:latin typeface="Arial"/>
                <a:cs typeface="Arial"/>
              </a:rPr>
              <a:t>uno che </a:t>
            </a:r>
            <a:r>
              <a:rPr sz="2450" b="1" spc="10" dirty="0">
                <a:latin typeface="Arial"/>
                <a:cs typeface="Arial"/>
              </a:rPr>
              <a:t>sia </a:t>
            </a:r>
            <a:r>
              <a:rPr sz="2450" b="1" spc="15" dirty="0">
                <a:latin typeface="Arial"/>
                <a:cs typeface="Arial"/>
              </a:rPr>
              <a:t>onesto, qualcuno che </a:t>
            </a:r>
            <a:r>
              <a:rPr sz="2450" b="1" spc="10" dirty="0">
                <a:latin typeface="Arial"/>
                <a:cs typeface="Arial"/>
              </a:rPr>
              <a:t>si  </a:t>
            </a:r>
            <a:r>
              <a:rPr sz="2450" b="1" spc="15" dirty="0">
                <a:latin typeface="Arial"/>
                <a:cs typeface="Arial"/>
              </a:rPr>
              <a:t>prenda</a:t>
            </a:r>
            <a:r>
              <a:rPr sz="2450" b="1" spc="10" dirty="0">
                <a:latin typeface="Arial"/>
                <a:cs typeface="Arial"/>
              </a:rPr>
              <a:t> </a:t>
            </a:r>
            <a:r>
              <a:rPr sz="2450" b="1" spc="15" dirty="0">
                <a:latin typeface="Arial"/>
                <a:cs typeface="Arial"/>
              </a:rPr>
              <a:t>cura sinceramente	</a:t>
            </a:r>
            <a:r>
              <a:rPr sz="2450" b="1" spc="10" dirty="0">
                <a:latin typeface="Arial"/>
                <a:cs typeface="Arial"/>
              </a:rPr>
              <a:t>dei giovani </a:t>
            </a:r>
            <a:r>
              <a:rPr sz="2450" b="1" spc="15" dirty="0">
                <a:latin typeface="Arial"/>
                <a:cs typeface="Arial"/>
              </a:rPr>
              <a:t>e che </a:t>
            </a:r>
            <a:r>
              <a:rPr sz="2450" b="1" spc="10" dirty="0">
                <a:latin typeface="Arial"/>
                <a:cs typeface="Arial"/>
              </a:rPr>
              <a:t>abbia </a:t>
            </a:r>
            <a:r>
              <a:rPr sz="2450" b="1" spc="15" dirty="0">
                <a:latin typeface="Arial"/>
                <a:cs typeface="Arial"/>
              </a:rPr>
              <a:t>una  </a:t>
            </a:r>
            <a:r>
              <a:rPr sz="2450" b="1" spc="10" dirty="0">
                <a:latin typeface="Arial"/>
                <a:cs typeface="Arial"/>
              </a:rPr>
              <a:t>relazione </a:t>
            </a:r>
            <a:r>
              <a:rPr sz="2450" b="1" spc="15" dirty="0">
                <a:latin typeface="Arial"/>
                <a:cs typeface="Arial"/>
              </a:rPr>
              <a:t>con Dio che determini </a:t>
            </a:r>
            <a:r>
              <a:rPr sz="2450" b="1" spc="10" dirty="0">
                <a:latin typeface="Arial"/>
                <a:cs typeface="Arial"/>
              </a:rPr>
              <a:t>la </a:t>
            </a:r>
            <a:r>
              <a:rPr sz="2450" b="1" spc="15" dirty="0">
                <a:latin typeface="Arial"/>
                <a:cs typeface="Arial"/>
              </a:rPr>
              <a:t>sua</a:t>
            </a:r>
            <a:r>
              <a:rPr sz="2450" b="1" spc="-50" dirty="0">
                <a:latin typeface="Arial"/>
                <a:cs typeface="Arial"/>
              </a:rPr>
              <a:t> </a:t>
            </a:r>
            <a:r>
              <a:rPr sz="2450" b="1" spc="10" dirty="0">
                <a:latin typeface="Arial"/>
                <a:cs typeface="Arial"/>
              </a:rPr>
              <a:t>vita.</a:t>
            </a:r>
            <a:endParaRPr sz="2450" dirty="0">
              <a:latin typeface="Arial"/>
              <a:cs typeface="Arial"/>
            </a:endParaRPr>
          </a:p>
          <a:p>
            <a:pPr marL="367030" marR="189865" indent="-354965">
              <a:lnSpc>
                <a:spcPct val="101200"/>
              </a:lnSpc>
              <a:spcBef>
                <a:spcPts val="625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b="1" spc="10" dirty="0">
                <a:latin typeface="Arial"/>
                <a:cs typeface="Arial"/>
              </a:rPr>
              <a:t>Gli </a:t>
            </a:r>
            <a:r>
              <a:rPr sz="2450" b="1" spc="15" dirty="0">
                <a:latin typeface="Arial"/>
                <a:cs typeface="Arial"/>
              </a:rPr>
              <a:t>adolescenti hanno bisogno </a:t>
            </a:r>
            <a:r>
              <a:rPr sz="2450" b="1" spc="10" dirty="0">
                <a:latin typeface="Arial"/>
                <a:cs typeface="Arial"/>
              </a:rPr>
              <a:t>di“finestre" </a:t>
            </a:r>
            <a:r>
              <a:rPr sz="2450" b="1" spc="15" dirty="0">
                <a:latin typeface="Arial"/>
                <a:cs typeface="Arial"/>
              </a:rPr>
              <a:t>attraverso  </a:t>
            </a:r>
            <a:r>
              <a:rPr sz="2450" b="1" spc="10" dirty="0">
                <a:latin typeface="Arial"/>
                <a:cs typeface="Arial"/>
              </a:rPr>
              <a:t>cui </a:t>
            </a:r>
            <a:r>
              <a:rPr sz="2450" b="1" spc="20" dirty="0">
                <a:latin typeface="Arial"/>
                <a:cs typeface="Arial"/>
              </a:rPr>
              <a:t>possono </a:t>
            </a:r>
            <a:r>
              <a:rPr sz="2450" b="1" spc="10" dirty="0">
                <a:latin typeface="Arial"/>
                <a:cs typeface="Arial"/>
              </a:rPr>
              <a:t>vedere </a:t>
            </a:r>
            <a:r>
              <a:rPr sz="2450" b="1" spc="15" dirty="0">
                <a:latin typeface="Arial"/>
                <a:cs typeface="Arial"/>
              </a:rPr>
              <a:t>che </a:t>
            </a:r>
            <a:r>
              <a:rPr sz="2450" b="1" spc="10" dirty="0">
                <a:latin typeface="Arial"/>
                <a:cs typeface="Arial"/>
              </a:rPr>
              <a:t>significa essere  </a:t>
            </a:r>
            <a:r>
              <a:rPr sz="2450" b="1" spc="15" dirty="0">
                <a:latin typeface="Arial"/>
                <a:cs typeface="Arial"/>
              </a:rPr>
              <a:t>autenticamente </a:t>
            </a:r>
            <a:r>
              <a:rPr sz="2450" b="1" spc="20" dirty="0">
                <a:latin typeface="Arial"/>
                <a:cs typeface="Arial"/>
              </a:rPr>
              <a:t>umano </a:t>
            </a:r>
            <a:r>
              <a:rPr sz="2450" b="1" spc="15" dirty="0">
                <a:latin typeface="Arial"/>
                <a:cs typeface="Arial"/>
              </a:rPr>
              <a:t>e fedelmente </a:t>
            </a:r>
            <a:r>
              <a:rPr sz="2450" b="1" spc="10" dirty="0">
                <a:latin typeface="Arial"/>
                <a:cs typeface="Arial"/>
              </a:rPr>
              <a:t>figlio del </a:t>
            </a:r>
            <a:r>
              <a:rPr sz="2450" b="1" spc="15" dirty="0">
                <a:latin typeface="Arial"/>
                <a:cs typeface="Arial"/>
              </a:rPr>
              <a:t>nostro  </a:t>
            </a:r>
            <a:r>
              <a:rPr sz="2450" b="1" spc="10" dirty="0">
                <a:latin typeface="Arial"/>
                <a:cs typeface="Arial"/>
              </a:rPr>
              <a:t>misericordioso</a:t>
            </a:r>
            <a:r>
              <a:rPr sz="2450" b="1" spc="5" dirty="0">
                <a:latin typeface="Arial"/>
                <a:cs typeface="Arial"/>
              </a:rPr>
              <a:t> </a:t>
            </a:r>
            <a:r>
              <a:rPr sz="2450" b="1" spc="15" dirty="0">
                <a:latin typeface="Arial"/>
                <a:cs typeface="Arial"/>
              </a:rPr>
              <a:t>Dio.</a:t>
            </a:r>
            <a:endParaRPr sz="2450" dirty="0">
              <a:latin typeface="Arial"/>
              <a:cs typeface="Arial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A6230C39-1CB4-410F-BEE1-21F8CF6F37C5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7706" y="326326"/>
            <a:ext cx="7960359" cy="449963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3294379">
              <a:lnSpc>
                <a:spcPts val="4970"/>
              </a:lnSpc>
              <a:spcBef>
                <a:spcPts val="265"/>
              </a:spcBef>
            </a:pPr>
            <a:r>
              <a:rPr sz="4150" b="1" spc="-10" dirty="0">
                <a:latin typeface="Arial"/>
                <a:cs typeface="Arial"/>
              </a:rPr>
              <a:t>Costruire una</a:t>
            </a:r>
            <a:r>
              <a:rPr sz="4150" b="1" spc="-55" dirty="0">
                <a:latin typeface="Arial"/>
                <a:cs typeface="Arial"/>
              </a:rPr>
              <a:t> </a:t>
            </a:r>
            <a:r>
              <a:rPr sz="4150" b="1" spc="-10" dirty="0">
                <a:latin typeface="Arial"/>
                <a:cs typeface="Arial"/>
              </a:rPr>
              <a:t>fede  personalizzata</a:t>
            </a:r>
            <a:endParaRPr sz="41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250" dirty="0">
              <a:latin typeface="Times New Roman"/>
              <a:cs typeface="Times New Roman"/>
            </a:endParaRPr>
          </a:p>
          <a:p>
            <a:pPr marL="419734" marR="130175" indent="-354965">
              <a:lnSpc>
                <a:spcPts val="4970"/>
              </a:lnSpc>
            </a:pPr>
            <a:r>
              <a:rPr sz="4150" spc="-1860" dirty="0">
                <a:solidFill>
                  <a:srgbClr val="FFCC00"/>
                </a:solidFill>
                <a:latin typeface="Arial"/>
                <a:cs typeface="Arial"/>
              </a:rPr>
              <a:t></a:t>
            </a:r>
            <a:r>
              <a:rPr sz="4150" spc="-8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lang="it-IT" sz="4150" spc="-8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4150" spc="-10" dirty="0">
                <a:latin typeface="Times New Roman"/>
                <a:cs typeface="Times New Roman"/>
              </a:rPr>
              <a:t>Ecco quattro </a:t>
            </a:r>
            <a:r>
              <a:rPr sz="4150" spc="-5" dirty="0">
                <a:latin typeface="Times New Roman"/>
                <a:cs typeface="Times New Roman"/>
              </a:rPr>
              <a:t>errori </a:t>
            </a:r>
            <a:r>
              <a:rPr sz="4150" spc="-10" dirty="0">
                <a:latin typeface="Times New Roman"/>
                <a:cs typeface="Times New Roman"/>
              </a:rPr>
              <a:t>comuni che gli  adulti commettono quando cercano  </a:t>
            </a:r>
            <a:r>
              <a:rPr sz="4150" spc="-5" dirty="0">
                <a:latin typeface="Times New Roman"/>
                <a:cs typeface="Times New Roman"/>
              </a:rPr>
              <a:t>di spronare </a:t>
            </a:r>
            <a:r>
              <a:rPr sz="4150" spc="-10" dirty="0">
                <a:latin typeface="Times New Roman"/>
                <a:cs typeface="Times New Roman"/>
              </a:rPr>
              <a:t>gli adolescenti ad </a:t>
            </a:r>
            <a:r>
              <a:rPr sz="4150" spc="-5" dirty="0">
                <a:latin typeface="Times New Roman"/>
                <a:cs typeface="Times New Roman"/>
              </a:rPr>
              <a:t>una  </a:t>
            </a:r>
            <a:r>
              <a:rPr sz="4150" spc="-10" dirty="0">
                <a:latin typeface="Times New Roman"/>
                <a:cs typeface="Times New Roman"/>
              </a:rPr>
              <a:t>fede più</a:t>
            </a:r>
            <a:r>
              <a:rPr sz="4150" spc="-5" dirty="0">
                <a:latin typeface="Times New Roman"/>
                <a:cs typeface="Times New Roman"/>
              </a:rPr>
              <a:t> </a:t>
            </a:r>
            <a:r>
              <a:rPr sz="4150" spc="-10" dirty="0" err="1">
                <a:latin typeface="Times New Roman"/>
                <a:cs typeface="Times New Roman"/>
              </a:rPr>
              <a:t>matura</a:t>
            </a:r>
            <a:r>
              <a:rPr sz="4150" spc="-10" dirty="0">
                <a:latin typeface="Times New Roman"/>
                <a:cs typeface="Times New Roman"/>
              </a:rPr>
              <a:t>.</a:t>
            </a:r>
            <a:endParaRPr sz="4150" dirty="0">
              <a:latin typeface="Times New Roman"/>
              <a:cs typeface="Times New Roman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E28FF7FE-66B2-4F21-A289-06B9F821634F}" type="datetime1">
              <a:rPr lang="en-US" smtClean="0"/>
              <a:t>1/8/2023</a:t>
            </a:fld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200126"/>
            <a:ext cx="7675880" cy="141668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75"/>
              </a:spcBef>
            </a:pPr>
            <a:r>
              <a:rPr lang="it-IT" sz="4550" dirty="0">
                <a:latin typeface="Arial"/>
                <a:cs typeface="Arial"/>
              </a:rPr>
              <a:t>1. </a:t>
            </a:r>
            <a:r>
              <a:rPr sz="4550" dirty="0" err="1">
                <a:latin typeface="Arial"/>
                <a:cs typeface="Arial"/>
              </a:rPr>
              <a:t>Motivare</a:t>
            </a:r>
            <a:r>
              <a:rPr sz="4550" dirty="0">
                <a:latin typeface="Arial"/>
                <a:cs typeface="Arial"/>
              </a:rPr>
              <a:t> attraverso </a:t>
            </a:r>
            <a:r>
              <a:rPr sz="4550" spc="-5" dirty="0">
                <a:latin typeface="Arial"/>
                <a:cs typeface="Arial"/>
              </a:rPr>
              <a:t>il</a:t>
            </a:r>
            <a:r>
              <a:rPr sz="4550" spc="-60" dirty="0">
                <a:latin typeface="Arial"/>
                <a:cs typeface="Arial"/>
              </a:rPr>
              <a:t> </a:t>
            </a:r>
            <a:r>
              <a:rPr sz="4550" dirty="0">
                <a:latin typeface="Arial"/>
                <a:cs typeface="Arial"/>
              </a:rPr>
              <a:t>senso  di</a:t>
            </a:r>
            <a:r>
              <a:rPr sz="4550" spc="-5" dirty="0">
                <a:latin typeface="Arial"/>
                <a:cs typeface="Arial"/>
              </a:rPr>
              <a:t> colpa</a:t>
            </a:r>
            <a:endParaRPr sz="45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03826" y="2203636"/>
            <a:ext cx="5522595" cy="487426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67030" marR="390525" indent="-354965">
              <a:lnSpc>
                <a:spcPts val="2690"/>
              </a:lnSpc>
              <a:spcBef>
                <a:spcPts val="43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5" dirty="0">
                <a:latin typeface="Times New Roman"/>
                <a:cs typeface="Times New Roman"/>
              </a:rPr>
              <a:t>Nessun </a:t>
            </a:r>
            <a:r>
              <a:rPr sz="2450" spc="5" dirty="0">
                <a:latin typeface="Times New Roman"/>
                <a:cs typeface="Times New Roman"/>
              </a:rPr>
              <a:t>altra </a:t>
            </a:r>
            <a:r>
              <a:rPr sz="2450" spc="10" dirty="0">
                <a:latin typeface="Times New Roman"/>
                <a:cs typeface="Times New Roman"/>
              </a:rPr>
              <a:t>fascia di </a:t>
            </a:r>
            <a:r>
              <a:rPr sz="2450" spc="5" dirty="0">
                <a:latin typeface="Times New Roman"/>
                <a:cs typeface="Times New Roman"/>
              </a:rPr>
              <a:t>età </a:t>
            </a:r>
            <a:r>
              <a:rPr sz="2450" spc="10" dirty="0">
                <a:latin typeface="Times New Roman"/>
                <a:cs typeface="Times New Roman"/>
              </a:rPr>
              <a:t>porta con sè  più sensi di colpa dei</a:t>
            </a:r>
            <a:r>
              <a:rPr sz="2450" spc="-30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teenagers.</a:t>
            </a:r>
            <a:endParaRPr sz="2450">
              <a:latin typeface="Times New Roman"/>
              <a:cs typeface="Times New Roman"/>
            </a:endParaRPr>
          </a:p>
          <a:p>
            <a:pPr marL="367030" marR="267335" indent="-354965">
              <a:lnSpc>
                <a:spcPct val="90200"/>
              </a:lnSpc>
              <a:spcBef>
                <a:spcPts val="59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Essi </a:t>
            </a:r>
            <a:r>
              <a:rPr sz="2450" spc="15" dirty="0">
                <a:latin typeface="Times New Roman"/>
                <a:cs typeface="Times New Roman"/>
              </a:rPr>
              <a:t>sono </a:t>
            </a:r>
            <a:r>
              <a:rPr sz="2450" spc="10" dirty="0">
                <a:latin typeface="Times New Roman"/>
                <a:cs typeface="Times New Roman"/>
              </a:rPr>
              <a:t>tormentati </a:t>
            </a:r>
            <a:r>
              <a:rPr sz="2450" spc="15" dirty="0">
                <a:latin typeface="Times New Roman"/>
                <a:cs typeface="Times New Roman"/>
              </a:rPr>
              <a:t>da non </a:t>
            </a:r>
            <a:r>
              <a:rPr sz="2450" spc="5" dirty="0">
                <a:latin typeface="Times New Roman"/>
                <a:cs typeface="Times New Roman"/>
              </a:rPr>
              <a:t>realistiche  </a:t>
            </a:r>
            <a:r>
              <a:rPr sz="2450" spc="10" dirty="0">
                <a:latin typeface="Times New Roman"/>
                <a:cs typeface="Times New Roman"/>
              </a:rPr>
              <a:t>auto-aspettative </a:t>
            </a:r>
            <a:r>
              <a:rPr sz="2450" spc="15" dirty="0">
                <a:latin typeface="Times New Roman"/>
                <a:cs typeface="Times New Roman"/>
              </a:rPr>
              <a:t>e una </a:t>
            </a:r>
            <a:r>
              <a:rPr sz="2450" spc="10" dirty="0">
                <a:latin typeface="Times New Roman"/>
                <a:cs typeface="Times New Roman"/>
              </a:rPr>
              <a:t>coscienza  </a:t>
            </a:r>
            <a:r>
              <a:rPr sz="2450" spc="-5" dirty="0">
                <a:latin typeface="Times New Roman"/>
                <a:cs typeface="Times New Roman"/>
              </a:rPr>
              <a:t>inflessibile.</a:t>
            </a:r>
            <a:endParaRPr sz="2450">
              <a:latin typeface="Times New Roman"/>
              <a:cs typeface="Times New Roman"/>
            </a:endParaRPr>
          </a:p>
          <a:p>
            <a:pPr marL="367030" marR="267970" indent="-354965">
              <a:lnSpc>
                <a:spcPts val="2720"/>
              </a:lnSpc>
              <a:spcBef>
                <a:spcPts val="62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Allora perchè </a:t>
            </a:r>
            <a:r>
              <a:rPr sz="2450" spc="15" dirty="0">
                <a:latin typeface="Times New Roman"/>
                <a:cs typeface="Times New Roman"/>
              </a:rPr>
              <a:t>dobbiamo </a:t>
            </a:r>
            <a:r>
              <a:rPr sz="2450" spc="10" dirty="0">
                <a:latin typeface="Times New Roman"/>
                <a:cs typeface="Times New Roman"/>
              </a:rPr>
              <a:t>usare </a:t>
            </a:r>
            <a:r>
              <a:rPr sz="2450" spc="5" dirty="0">
                <a:latin typeface="Times New Roman"/>
                <a:cs typeface="Times New Roman"/>
              </a:rPr>
              <a:t>la </a:t>
            </a:r>
            <a:r>
              <a:rPr sz="2450" spc="10" dirty="0">
                <a:latin typeface="Times New Roman"/>
                <a:cs typeface="Times New Roman"/>
              </a:rPr>
              <a:t>colpa  per motivare </a:t>
            </a:r>
            <a:r>
              <a:rPr sz="2450" spc="15" dirty="0">
                <a:latin typeface="Times New Roman"/>
                <a:cs typeface="Times New Roman"/>
              </a:rPr>
              <a:t>un</a:t>
            </a:r>
            <a:r>
              <a:rPr sz="2450" spc="-1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auto-correzione</a:t>
            </a:r>
            <a:endParaRPr sz="2450">
              <a:latin typeface="Times New Roman"/>
              <a:cs typeface="Times New Roman"/>
            </a:endParaRPr>
          </a:p>
          <a:p>
            <a:pPr marL="327660">
              <a:lnSpc>
                <a:spcPct val="100000"/>
              </a:lnSpc>
              <a:spcBef>
                <a:spcPts val="290"/>
              </a:spcBef>
            </a:pPr>
            <a:r>
              <a:rPr sz="2450" spc="10" dirty="0">
                <a:latin typeface="Times New Roman"/>
                <a:cs typeface="Times New Roman"/>
              </a:rPr>
              <a:t>che già</a:t>
            </a:r>
            <a:r>
              <a:rPr sz="2450" spc="-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c’è?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Perchè</a:t>
            </a:r>
            <a:r>
              <a:rPr sz="2450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funziona.</a:t>
            </a:r>
            <a:endParaRPr sz="2450">
              <a:latin typeface="Times New Roman"/>
              <a:cs typeface="Times New Roman"/>
            </a:endParaRPr>
          </a:p>
          <a:p>
            <a:pPr marL="367030" marR="5080" indent="-354965">
              <a:lnSpc>
                <a:spcPct val="91800"/>
              </a:lnSpc>
              <a:spcBef>
                <a:spcPts val="509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5" dirty="0">
                <a:latin typeface="Times New Roman"/>
                <a:cs typeface="Times New Roman"/>
              </a:rPr>
              <a:t>La </a:t>
            </a:r>
            <a:r>
              <a:rPr sz="2450" spc="10" dirty="0">
                <a:latin typeface="Times New Roman"/>
                <a:cs typeface="Times New Roman"/>
              </a:rPr>
              <a:t>colpa porta </a:t>
            </a:r>
            <a:r>
              <a:rPr sz="2450" spc="15" dirty="0">
                <a:latin typeface="Times New Roman"/>
                <a:cs typeface="Times New Roman"/>
              </a:rPr>
              <a:t>a </a:t>
            </a:r>
            <a:r>
              <a:rPr sz="2450" spc="10" dirty="0">
                <a:latin typeface="Times New Roman"/>
                <a:cs typeface="Times New Roman"/>
              </a:rPr>
              <a:t>dei </a:t>
            </a:r>
            <a:r>
              <a:rPr sz="2450" spc="5" dirty="0">
                <a:latin typeface="Times New Roman"/>
                <a:cs typeface="Times New Roman"/>
              </a:rPr>
              <a:t>risultati </a:t>
            </a:r>
            <a:r>
              <a:rPr sz="2450" spc="20" dirty="0">
                <a:latin typeface="Times New Roman"/>
                <a:cs typeface="Times New Roman"/>
              </a:rPr>
              <a:t>—ma  </a:t>
            </a:r>
            <a:r>
              <a:rPr sz="2450" spc="5" dirty="0">
                <a:latin typeface="Times New Roman"/>
                <a:cs typeface="Times New Roman"/>
              </a:rPr>
              <a:t>fallisce </a:t>
            </a:r>
            <a:r>
              <a:rPr sz="2450" spc="10" dirty="0">
                <a:latin typeface="Times New Roman"/>
                <a:cs typeface="Times New Roman"/>
              </a:rPr>
              <a:t>nell’inculcare qualità che durano  </a:t>
            </a:r>
            <a:r>
              <a:rPr sz="2450" spc="5" dirty="0">
                <a:latin typeface="Times New Roman"/>
                <a:cs typeface="Times New Roman"/>
              </a:rPr>
              <a:t>tutta la </a:t>
            </a:r>
            <a:r>
              <a:rPr sz="2450" spc="10" dirty="0">
                <a:latin typeface="Times New Roman"/>
                <a:cs typeface="Times New Roman"/>
              </a:rPr>
              <a:t>vita—un senso </a:t>
            </a:r>
            <a:r>
              <a:rPr sz="2450" spc="-5" dirty="0">
                <a:latin typeface="Times New Roman"/>
                <a:cs typeface="Times New Roman"/>
              </a:rPr>
              <a:t>benefico </a:t>
            </a:r>
            <a:r>
              <a:rPr sz="2450" spc="10" dirty="0">
                <a:latin typeface="Times New Roman"/>
                <a:cs typeface="Times New Roman"/>
              </a:rPr>
              <a:t>di dare </a:t>
            </a:r>
            <a:r>
              <a:rPr sz="2450" spc="15" dirty="0">
                <a:latin typeface="Times New Roman"/>
                <a:cs typeface="Times New Roman"/>
              </a:rPr>
              <a:t>e  </a:t>
            </a:r>
            <a:r>
              <a:rPr sz="2450" spc="10" dirty="0">
                <a:latin typeface="Times New Roman"/>
                <a:cs typeface="Times New Roman"/>
              </a:rPr>
              <a:t>aver cura degli</a:t>
            </a:r>
            <a:r>
              <a:rPr sz="2450" spc="-10" dirty="0">
                <a:latin typeface="Times New Roman"/>
                <a:cs typeface="Times New Roman"/>
              </a:rPr>
              <a:t> </a:t>
            </a:r>
            <a:r>
              <a:rPr sz="2450" spc="5" dirty="0">
                <a:latin typeface="Times New Roman"/>
                <a:cs typeface="Times New Roman"/>
              </a:rPr>
              <a:t>altri.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88344" y="2279444"/>
            <a:ext cx="3054451" cy="4318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5CB4EDA-5C5B-4531-BF33-A7DB25AAC961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452538"/>
            <a:ext cx="7150100" cy="11588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it-IT" spc="10" dirty="0">
                <a:latin typeface="Arial"/>
                <a:cs typeface="Arial"/>
              </a:rPr>
              <a:t>2. </a:t>
            </a:r>
            <a:r>
              <a:rPr spc="10" dirty="0" err="1">
                <a:latin typeface="Arial"/>
                <a:cs typeface="Arial"/>
              </a:rPr>
              <a:t>Associare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la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spiritualità</a:t>
            </a: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10" dirty="0">
                <a:latin typeface="Arial"/>
                <a:cs typeface="Arial"/>
              </a:rPr>
              <a:t>con </a:t>
            </a:r>
            <a:r>
              <a:rPr spc="5" dirty="0">
                <a:latin typeface="Arial"/>
                <a:cs typeface="Arial"/>
              </a:rPr>
              <a:t>l’attività </a:t>
            </a:r>
            <a:r>
              <a:rPr spc="10" dirty="0">
                <a:latin typeface="Arial"/>
                <a:cs typeface="Arial"/>
              </a:rPr>
              <a:t>del gruppo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10" dirty="0">
                <a:latin typeface="Arial"/>
                <a:cs typeface="Arial"/>
              </a:rPr>
              <a:t>giovani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55895" y="2356136"/>
            <a:ext cx="4550410" cy="413512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367030" marR="5080" indent="-354965">
              <a:lnSpc>
                <a:spcPct val="90200"/>
              </a:lnSpc>
              <a:spcBef>
                <a:spcPts val="439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Di questi tempi ci sono  semplicemente troppe  attività che esigono il tempo  di un</a:t>
            </a:r>
            <a:r>
              <a:rPr sz="2900" spc="-1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giovane.</a:t>
            </a:r>
            <a:endParaRPr sz="2900">
              <a:latin typeface="Times New Roman"/>
              <a:cs typeface="Times New Roman"/>
            </a:endParaRPr>
          </a:p>
          <a:p>
            <a:pPr marL="367030" marR="455930" indent="-354965">
              <a:lnSpc>
                <a:spcPct val="90000"/>
              </a:lnSpc>
              <a:spcBef>
                <a:spcPts val="665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E’semplicemente  inappropriato misurare la  maturità spirituale dei  ragazzi da quanto si  dedicano ai nostri  programmi o</a:t>
            </a:r>
            <a:r>
              <a:rPr sz="2900" spc="-2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attività.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46078" y="2121687"/>
            <a:ext cx="3542436" cy="4318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7B3B26EE-3D2B-45DB-9952-BB016DA8F968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7706" y="578739"/>
            <a:ext cx="8225155" cy="428371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1893570">
              <a:lnSpc>
                <a:spcPts val="3929"/>
              </a:lnSpc>
              <a:spcBef>
                <a:spcPts val="265"/>
              </a:spcBef>
            </a:pPr>
            <a:r>
              <a:rPr sz="3300" b="1" dirty="0">
                <a:latin typeface="Arial"/>
                <a:cs typeface="Arial"/>
              </a:rPr>
              <a:t>La Spiritualità degli adolescenti  </a:t>
            </a:r>
            <a:r>
              <a:rPr sz="3300" b="1" spc="5" dirty="0">
                <a:latin typeface="Arial"/>
                <a:cs typeface="Arial"/>
              </a:rPr>
              <a:t>Cosa possiamo</a:t>
            </a:r>
            <a:r>
              <a:rPr sz="3300" b="1" spc="-15" dirty="0">
                <a:latin typeface="Arial"/>
                <a:cs typeface="Arial"/>
              </a:rPr>
              <a:t> </a:t>
            </a:r>
            <a:r>
              <a:rPr sz="3300" b="1" dirty="0">
                <a:latin typeface="Arial"/>
                <a:cs typeface="Arial"/>
              </a:rPr>
              <a:t>aspettarci?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200">
              <a:latin typeface="Times New Roman"/>
              <a:cs typeface="Times New Roman"/>
            </a:endParaRPr>
          </a:p>
          <a:p>
            <a:pPr marL="64769">
              <a:lnSpc>
                <a:spcPct val="100000"/>
              </a:lnSpc>
              <a:tabLst>
                <a:tab pos="419734" algn="l"/>
              </a:tabLst>
            </a:pPr>
            <a:r>
              <a:rPr sz="3300" spc="-147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3300" i="1" spc="5" dirty="0">
                <a:latin typeface="Times New Roman"/>
                <a:cs typeface="Times New Roman"/>
              </a:rPr>
              <a:t>Di </a:t>
            </a:r>
            <a:r>
              <a:rPr sz="3300" i="1" dirty="0">
                <a:latin typeface="Times New Roman"/>
                <a:cs typeface="Times New Roman"/>
              </a:rPr>
              <a:t>quanto impegno </a:t>
            </a:r>
            <a:r>
              <a:rPr sz="3300" i="1" spc="5" dirty="0">
                <a:latin typeface="Times New Roman"/>
                <a:cs typeface="Times New Roman"/>
              </a:rPr>
              <a:t>sono </a:t>
            </a:r>
            <a:r>
              <a:rPr sz="3300" i="1" dirty="0">
                <a:latin typeface="Times New Roman"/>
                <a:cs typeface="Times New Roman"/>
              </a:rPr>
              <a:t>capaci i teenager?</a:t>
            </a:r>
            <a:endParaRPr sz="3300">
              <a:latin typeface="Times New Roman"/>
              <a:cs typeface="Times New Roman"/>
            </a:endParaRPr>
          </a:p>
          <a:p>
            <a:pPr marL="419734" marR="5080" indent="-354965">
              <a:lnSpc>
                <a:spcPct val="100499"/>
              </a:lnSpc>
              <a:spcBef>
                <a:spcPts val="750"/>
              </a:spcBef>
              <a:tabLst>
                <a:tab pos="419734" algn="l"/>
              </a:tabLst>
            </a:pPr>
            <a:r>
              <a:rPr sz="3300" spc="-147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3300" i="1" dirty="0">
                <a:latin typeface="Times New Roman"/>
                <a:cs typeface="Times New Roman"/>
              </a:rPr>
              <a:t>Anche incosciamente,esigiamo sottilmente </a:t>
            </a:r>
            <a:r>
              <a:rPr sz="3300" i="1" spc="5" dirty="0">
                <a:latin typeface="Times New Roman"/>
                <a:cs typeface="Times New Roman"/>
              </a:rPr>
              <a:t>un  grado </a:t>
            </a:r>
            <a:r>
              <a:rPr sz="3300" i="1" dirty="0">
                <a:latin typeface="Times New Roman"/>
                <a:cs typeface="Times New Roman"/>
              </a:rPr>
              <a:t>di devozione al di </a:t>
            </a:r>
            <a:r>
              <a:rPr sz="3300" i="1" spc="5" dirty="0">
                <a:latin typeface="Times New Roman"/>
                <a:cs typeface="Times New Roman"/>
              </a:rPr>
              <a:t>sopra o </a:t>
            </a:r>
            <a:r>
              <a:rPr sz="3300" i="1" dirty="0">
                <a:latin typeface="Times New Roman"/>
                <a:cs typeface="Times New Roman"/>
              </a:rPr>
              <a:t>al di sotto  delle loro possibilità che funziona male con la  </a:t>
            </a:r>
            <a:r>
              <a:rPr sz="3300" i="1" spc="5" dirty="0">
                <a:latin typeface="Times New Roman"/>
                <a:cs typeface="Times New Roman"/>
              </a:rPr>
              <a:t>maggior </a:t>
            </a:r>
            <a:r>
              <a:rPr sz="3300" i="1" dirty="0">
                <a:latin typeface="Times New Roman"/>
                <a:cs typeface="Times New Roman"/>
              </a:rPr>
              <a:t>parte dei</a:t>
            </a:r>
            <a:r>
              <a:rPr sz="3300" i="1" spc="-10" dirty="0">
                <a:latin typeface="Times New Roman"/>
                <a:cs typeface="Times New Roman"/>
              </a:rPr>
              <a:t> </a:t>
            </a:r>
            <a:r>
              <a:rPr sz="3300" i="1" dirty="0">
                <a:latin typeface="Times New Roman"/>
                <a:cs typeface="Times New Roman"/>
              </a:rPr>
              <a:t>teenager?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268A72AD-8C5E-49AC-B96D-10ADBF1851E5}" type="datetime1">
              <a:rPr lang="en-US" smtClean="0"/>
              <a:t>1/8/2023</a:t>
            </a:fld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1801" y="340060"/>
            <a:ext cx="6915784" cy="1873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1900"/>
              </a:lnSpc>
              <a:spcBef>
                <a:spcPts val="95"/>
              </a:spcBef>
            </a:pPr>
            <a:r>
              <a:rPr lang="it-IT" spc="5" dirty="0">
                <a:latin typeface="Arial"/>
                <a:cs typeface="Arial"/>
              </a:rPr>
              <a:t>3. </a:t>
            </a:r>
            <a:r>
              <a:rPr spc="5" dirty="0" err="1">
                <a:latin typeface="Arial"/>
                <a:cs typeface="Arial"/>
              </a:rPr>
              <a:t>Ridefinire</a:t>
            </a:r>
            <a:r>
              <a:rPr spc="5" dirty="0">
                <a:latin typeface="Arial"/>
                <a:cs typeface="Arial"/>
              </a:rPr>
              <a:t> le </a:t>
            </a:r>
            <a:r>
              <a:rPr spc="10" dirty="0">
                <a:latin typeface="Arial"/>
                <a:cs typeface="Arial"/>
              </a:rPr>
              <a:t>nostre aspettative  troppo alte verso 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10" dirty="0">
                <a:latin typeface="Arial"/>
                <a:cs typeface="Arial"/>
              </a:rPr>
              <a:t>teenager.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77028" y="2077440"/>
            <a:ext cx="5121910" cy="4455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7030" marR="629285" indent="-354965" algn="just">
              <a:lnSpc>
                <a:spcPct val="101000"/>
              </a:lnSpc>
              <a:spcBef>
                <a:spcPts val="95"/>
              </a:spcBef>
            </a:pPr>
            <a:r>
              <a:rPr sz="2050" spc="-905" dirty="0">
                <a:solidFill>
                  <a:srgbClr val="FFCC00"/>
                </a:solidFill>
                <a:latin typeface="Arial"/>
                <a:cs typeface="Arial"/>
              </a:rPr>
              <a:t></a:t>
            </a:r>
            <a:r>
              <a:rPr sz="2050" spc="134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050" spc="5" dirty="0">
                <a:latin typeface="Times New Roman"/>
                <a:cs typeface="Times New Roman"/>
              </a:rPr>
              <a:t>Persone di </a:t>
            </a:r>
            <a:r>
              <a:rPr sz="2050" spc="10" dirty="0">
                <a:latin typeface="Times New Roman"/>
                <a:cs typeface="Times New Roman"/>
              </a:rPr>
              <a:t>buon </a:t>
            </a:r>
            <a:r>
              <a:rPr sz="2050" spc="5" dirty="0">
                <a:latin typeface="Times New Roman"/>
                <a:cs typeface="Times New Roman"/>
              </a:rPr>
              <a:t>senso si aspettano che  molto di una persona emerga </a:t>
            </a:r>
            <a:r>
              <a:rPr sz="2050" dirty="0">
                <a:latin typeface="Times New Roman"/>
                <a:cs typeface="Times New Roman"/>
              </a:rPr>
              <a:t>dalle </a:t>
            </a:r>
            <a:r>
              <a:rPr sz="2050" spc="5" dirty="0">
                <a:latin typeface="Times New Roman"/>
                <a:cs typeface="Times New Roman"/>
              </a:rPr>
              <a:t>loro  proprie </a:t>
            </a:r>
            <a:r>
              <a:rPr sz="2050" dirty="0">
                <a:latin typeface="Times New Roman"/>
                <a:cs typeface="Times New Roman"/>
              </a:rPr>
              <a:t>alte</a:t>
            </a:r>
            <a:r>
              <a:rPr sz="2050" spc="-1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Times New Roman"/>
                <a:cs typeface="Times New Roman"/>
              </a:rPr>
              <a:t>aspettative.</a:t>
            </a:r>
          </a:p>
          <a:p>
            <a:pPr marL="367030" marR="314960" indent="-354965">
              <a:lnSpc>
                <a:spcPct val="101400"/>
              </a:lnSpc>
              <a:spcBef>
                <a:spcPts val="484"/>
              </a:spcBef>
              <a:tabLst>
                <a:tab pos="367030" algn="l"/>
              </a:tabLst>
            </a:pPr>
            <a:r>
              <a:rPr sz="2050" spc="-905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050" spc="5" dirty="0">
                <a:latin typeface="Times New Roman"/>
                <a:cs typeface="Times New Roman"/>
              </a:rPr>
              <a:t>Ovviamente, gli adolescenti </a:t>
            </a:r>
            <a:r>
              <a:rPr sz="2050" spc="10" dirty="0">
                <a:latin typeface="Times New Roman"/>
                <a:cs typeface="Times New Roman"/>
              </a:rPr>
              <a:t>non </a:t>
            </a:r>
            <a:r>
              <a:rPr sz="2050" spc="5" dirty="0">
                <a:latin typeface="Times New Roman"/>
                <a:cs typeface="Times New Roman"/>
              </a:rPr>
              <a:t>posssono  mantenere lo stesso </a:t>
            </a:r>
            <a:r>
              <a:rPr sz="2050" dirty="0">
                <a:latin typeface="Times New Roman"/>
                <a:cs typeface="Times New Roman"/>
              </a:rPr>
              <a:t>livello </a:t>
            </a:r>
            <a:r>
              <a:rPr sz="2050" spc="5" dirty="0">
                <a:latin typeface="Times New Roman"/>
                <a:cs typeface="Times New Roman"/>
              </a:rPr>
              <a:t>di </a:t>
            </a:r>
            <a:r>
              <a:rPr sz="2050" dirty="0">
                <a:latin typeface="Times New Roman"/>
                <a:cs typeface="Times New Roman"/>
              </a:rPr>
              <a:t>aspettative  </a:t>
            </a:r>
            <a:r>
              <a:rPr sz="2050" spc="5" dirty="0">
                <a:latin typeface="Times New Roman"/>
                <a:cs typeface="Times New Roman"/>
              </a:rPr>
              <a:t>come gli</a:t>
            </a:r>
            <a:r>
              <a:rPr sz="2050" spc="-1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Times New Roman"/>
                <a:cs typeface="Times New Roman"/>
              </a:rPr>
              <a:t>adulti.</a:t>
            </a:r>
          </a:p>
          <a:p>
            <a:pPr marL="367030" marR="5080" indent="-354965">
              <a:lnSpc>
                <a:spcPct val="100299"/>
              </a:lnSpc>
              <a:spcBef>
                <a:spcPts val="615"/>
              </a:spcBef>
              <a:tabLst>
                <a:tab pos="367030" algn="l"/>
              </a:tabLst>
            </a:pPr>
            <a:r>
              <a:rPr sz="2050" spc="-905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050" spc="5" dirty="0">
                <a:latin typeface="Times New Roman"/>
                <a:cs typeface="Times New Roman"/>
              </a:rPr>
              <a:t>I bambini appena nati chiedono  insistentemente </a:t>
            </a:r>
            <a:r>
              <a:rPr sz="2050" dirty="0">
                <a:latin typeface="Times New Roman"/>
                <a:cs typeface="Times New Roman"/>
              </a:rPr>
              <a:t>latte </a:t>
            </a:r>
            <a:r>
              <a:rPr sz="2450" spc="10" dirty="0">
                <a:latin typeface="Times New Roman"/>
                <a:cs typeface="Times New Roman"/>
              </a:rPr>
              <a:t>" </a:t>
            </a:r>
            <a:r>
              <a:rPr sz="2050" spc="5" dirty="0">
                <a:latin typeface="Times New Roman"/>
                <a:cs typeface="Times New Roman"/>
              </a:rPr>
              <a:t>per crescere </a:t>
            </a:r>
            <a:r>
              <a:rPr sz="2050" dirty="0">
                <a:latin typeface="Times New Roman"/>
                <a:cs typeface="Times New Roman"/>
              </a:rPr>
              <a:t>nella</a:t>
            </a:r>
            <a:r>
              <a:rPr sz="2050" spc="-23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Times New Roman"/>
                <a:cs typeface="Times New Roman"/>
              </a:rPr>
              <a:t>loro  salvezza,“ scrive l’apostolo (1 Pietro</a:t>
            </a:r>
            <a:r>
              <a:rPr sz="2050" spc="-40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Times New Roman"/>
                <a:cs typeface="Times New Roman"/>
              </a:rPr>
              <a:t>2</a:t>
            </a:r>
            <a:r>
              <a:rPr lang="it-IT" sz="2050" spc="5" dirty="0">
                <a:latin typeface="Times New Roman"/>
                <a:cs typeface="Times New Roman"/>
              </a:rPr>
              <a:t>,</a:t>
            </a:r>
            <a:r>
              <a:rPr sz="2050" spc="5" dirty="0">
                <a:latin typeface="Times New Roman"/>
                <a:cs typeface="Times New Roman"/>
              </a:rPr>
              <a:t>2).</a:t>
            </a:r>
            <a:endParaRPr sz="2050" dirty="0">
              <a:latin typeface="Times New Roman"/>
              <a:cs typeface="Times New Roman"/>
            </a:endParaRPr>
          </a:p>
          <a:p>
            <a:pPr marL="367030" marR="111125" indent="-354965">
              <a:lnSpc>
                <a:spcPct val="101499"/>
              </a:lnSpc>
              <a:spcBef>
                <a:spcPts val="585"/>
              </a:spcBef>
              <a:tabLst>
                <a:tab pos="367030" algn="l"/>
              </a:tabLst>
            </a:pPr>
            <a:r>
              <a:rPr sz="2050" spc="-905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050" spc="5" dirty="0">
                <a:latin typeface="Times New Roman"/>
                <a:cs typeface="Times New Roman"/>
              </a:rPr>
              <a:t>Riporre </a:t>
            </a:r>
            <a:r>
              <a:rPr sz="2050" dirty="0">
                <a:latin typeface="Times New Roman"/>
                <a:cs typeface="Times New Roman"/>
              </a:rPr>
              <a:t>aspettative </a:t>
            </a:r>
            <a:r>
              <a:rPr sz="2050" spc="10" dirty="0">
                <a:latin typeface="Times New Roman"/>
                <a:cs typeface="Times New Roman"/>
              </a:rPr>
              <a:t>non </a:t>
            </a:r>
            <a:r>
              <a:rPr sz="2050" dirty="0">
                <a:latin typeface="Times New Roman"/>
                <a:cs typeface="Times New Roman"/>
              </a:rPr>
              <a:t>realistiche </a:t>
            </a:r>
            <a:r>
              <a:rPr sz="2050" spc="5" dirty="0">
                <a:latin typeface="Times New Roman"/>
                <a:cs typeface="Times New Roman"/>
              </a:rPr>
              <a:t>sugli  adolescenti </a:t>
            </a:r>
            <a:r>
              <a:rPr sz="2050" dirty="0">
                <a:latin typeface="Times New Roman"/>
                <a:cs typeface="Times New Roman"/>
              </a:rPr>
              <a:t>circa il </a:t>
            </a:r>
            <a:r>
              <a:rPr sz="2050" spc="5" dirty="0">
                <a:latin typeface="Times New Roman"/>
                <a:cs typeface="Times New Roman"/>
              </a:rPr>
              <a:t>loro sviluppo </a:t>
            </a:r>
            <a:r>
              <a:rPr sz="2050" dirty="0">
                <a:latin typeface="Times New Roman"/>
                <a:cs typeface="Times New Roman"/>
              </a:rPr>
              <a:t>spirituale  </a:t>
            </a:r>
            <a:r>
              <a:rPr sz="2050" spc="5" dirty="0">
                <a:latin typeface="Times New Roman"/>
                <a:cs typeface="Times New Roman"/>
              </a:rPr>
              <a:t>garantisce </a:t>
            </a:r>
            <a:r>
              <a:rPr sz="2050" dirty="0">
                <a:latin typeface="Times New Roman"/>
                <a:cs typeface="Times New Roman"/>
              </a:rPr>
              <a:t>il fallimento </a:t>
            </a:r>
            <a:r>
              <a:rPr sz="2050" spc="5" dirty="0">
                <a:latin typeface="Times New Roman"/>
                <a:cs typeface="Times New Roman"/>
              </a:rPr>
              <a:t>e aggrava </a:t>
            </a:r>
            <a:r>
              <a:rPr sz="2050" dirty="0">
                <a:latin typeface="Times New Roman"/>
                <a:cs typeface="Times New Roman"/>
              </a:rPr>
              <a:t>il </a:t>
            </a:r>
            <a:r>
              <a:rPr sz="2050" spc="5" dirty="0">
                <a:latin typeface="Times New Roman"/>
                <a:cs typeface="Times New Roman"/>
              </a:rPr>
              <a:t>senso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Times New Roman"/>
                <a:cs typeface="Times New Roman"/>
              </a:rPr>
              <a:t>di</a:t>
            </a:r>
            <a:endParaRPr sz="2050" dirty="0">
              <a:latin typeface="Times New Roman"/>
              <a:cs typeface="Times New Roman"/>
            </a:endParaRPr>
          </a:p>
          <a:p>
            <a:pPr marL="367030">
              <a:lnSpc>
                <a:spcPct val="100000"/>
              </a:lnSpc>
              <a:spcBef>
                <a:spcPts val="434"/>
              </a:spcBef>
            </a:pPr>
            <a:r>
              <a:rPr sz="2050" spc="5" dirty="0">
                <a:latin typeface="Times New Roman"/>
                <a:cs typeface="Times New Roman"/>
              </a:rPr>
              <a:t>colpa.</a:t>
            </a:r>
            <a:endParaRPr sz="20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40408" y="2200567"/>
            <a:ext cx="2778417" cy="4318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99470872-ADAF-4947-BDEB-09EC337D6CEC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452538"/>
            <a:ext cx="6915784" cy="172226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110"/>
              </a:spcBef>
            </a:pPr>
            <a:r>
              <a:rPr lang="it-IT" spc="5" dirty="0">
                <a:latin typeface="Arial"/>
                <a:cs typeface="Arial"/>
              </a:rPr>
              <a:t>4. </a:t>
            </a:r>
            <a:r>
              <a:rPr spc="5" dirty="0" err="1">
                <a:latin typeface="Arial"/>
                <a:cs typeface="Arial"/>
              </a:rPr>
              <a:t>Ridefinire</a:t>
            </a:r>
            <a:r>
              <a:rPr spc="5" dirty="0">
                <a:latin typeface="Arial"/>
                <a:cs typeface="Arial"/>
              </a:rPr>
              <a:t> le </a:t>
            </a:r>
            <a:r>
              <a:rPr spc="10" dirty="0">
                <a:latin typeface="Arial"/>
                <a:cs typeface="Arial"/>
              </a:rPr>
              <a:t>nostre aspettative  troppo basse verso 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10" dirty="0">
                <a:latin typeface="Arial"/>
                <a:cs typeface="Arial"/>
              </a:rPr>
              <a:t>teenager.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82693" y="2361395"/>
            <a:ext cx="5046345" cy="491363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67030" marR="74295" indent="-354965">
              <a:lnSpc>
                <a:spcPts val="2690"/>
              </a:lnSpc>
              <a:spcBef>
                <a:spcPts val="43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“Se </a:t>
            </a:r>
            <a:r>
              <a:rPr sz="2450" spc="5" dirty="0">
                <a:latin typeface="Times New Roman"/>
                <a:cs typeface="Times New Roman"/>
              </a:rPr>
              <a:t>ti aspetti la </a:t>
            </a:r>
            <a:r>
              <a:rPr sz="2450" spc="10" dirty="0">
                <a:latin typeface="Times New Roman"/>
                <a:cs typeface="Times New Roman"/>
              </a:rPr>
              <a:t>perfezione dalle  persone,la tua intera vita sarà </a:t>
            </a:r>
            <a:r>
              <a:rPr sz="2450" spc="15" dirty="0">
                <a:latin typeface="Times New Roman"/>
                <a:cs typeface="Times New Roman"/>
              </a:rPr>
              <a:t>una  </a:t>
            </a:r>
            <a:r>
              <a:rPr sz="2450" spc="10" dirty="0">
                <a:latin typeface="Times New Roman"/>
                <a:cs typeface="Times New Roman"/>
              </a:rPr>
              <a:t>serie di delusioni, brontolii </a:t>
            </a:r>
            <a:r>
              <a:rPr sz="2450" spc="15" dirty="0">
                <a:latin typeface="Times New Roman"/>
                <a:cs typeface="Times New Roman"/>
              </a:rPr>
              <a:t>e  </a:t>
            </a:r>
            <a:r>
              <a:rPr sz="2450" spc="10" dirty="0">
                <a:latin typeface="Times New Roman"/>
                <a:cs typeface="Times New Roman"/>
              </a:rPr>
              <a:t>lamentele," scrisse </a:t>
            </a:r>
            <a:r>
              <a:rPr sz="2450" spc="15" dirty="0">
                <a:latin typeface="Times New Roman"/>
                <a:cs typeface="Times New Roman"/>
              </a:rPr>
              <a:t>Bruce </a:t>
            </a:r>
            <a:r>
              <a:rPr sz="2450" spc="10" dirty="0">
                <a:latin typeface="Times New Roman"/>
                <a:cs typeface="Times New Roman"/>
              </a:rPr>
              <a:t>Barton, </a:t>
            </a:r>
            <a:r>
              <a:rPr sz="2450" spc="15" dirty="0">
                <a:latin typeface="Times New Roman"/>
                <a:cs typeface="Times New Roman"/>
              </a:rPr>
              <a:t>un  uomo </a:t>
            </a:r>
            <a:r>
              <a:rPr sz="2450" spc="10" dirty="0">
                <a:latin typeface="Times New Roman"/>
                <a:cs typeface="Times New Roman"/>
              </a:rPr>
              <a:t>d’affari, </a:t>
            </a:r>
            <a:r>
              <a:rPr sz="2450" spc="5" dirty="0">
                <a:latin typeface="Times New Roman"/>
                <a:cs typeface="Times New Roman"/>
              </a:rPr>
              <a:t>politico </a:t>
            </a:r>
            <a:r>
              <a:rPr sz="2450" spc="15" dirty="0">
                <a:latin typeface="Times New Roman"/>
                <a:cs typeface="Times New Roman"/>
              </a:rPr>
              <a:t>e </a:t>
            </a:r>
            <a:r>
              <a:rPr sz="2450" spc="10" dirty="0">
                <a:latin typeface="Times New Roman"/>
                <a:cs typeface="Times New Roman"/>
              </a:rPr>
              <a:t>autore, and  autore degli </a:t>
            </a:r>
            <a:r>
              <a:rPr sz="2450" spc="5" dirty="0">
                <a:latin typeface="Times New Roman"/>
                <a:cs typeface="Times New Roman"/>
              </a:rPr>
              <a:t>inizi </a:t>
            </a:r>
            <a:r>
              <a:rPr sz="2450" spc="10" dirty="0">
                <a:latin typeface="Times New Roman"/>
                <a:cs typeface="Times New Roman"/>
              </a:rPr>
              <a:t>di questo</a:t>
            </a:r>
            <a:r>
              <a:rPr sz="2450" spc="-2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secolo.</a:t>
            </a:r>
            <a:endParaRPr sz="2450">
              <a:latin typeface="Times New Roman"/>
              <a:cs typeface="Times New Roman"/>
            </a:endParaRPr>
          </a:p>
          <a:p>
            <a:pPr marL="367030" marR="5080" indent="-354965">
              <a:lnSpc>
                <a:spcPct val="91200"/>
              </a:lnSpc>
              <a:spcBef>
                <a:spcPts val="565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“Se,al contrario, tu imposti </a:t>
            </a:r>
            <a:r>
              <a:rPr sz="2450" spc="5" dirty="0">
                <a:latin typeface="Times New Roman"/>
                <a:cs typeface="Times New Roman"/>
              </a:rPr>
              <a:t>le </a:t>
            </a:r>
            <a:r>
              <a:rPr sz="2450" spc="10" dirty="0">
                <a:latin typeface="Times New Roman"/>
                <a:cs typeface="Times New Roman"/>
              </a:rPr>
              <a:t>tue  aspettative ad </a:t>
            </a:r>
            <a:r>
              <a:rPr sz="2450" spc="15" dirty="0">
                <a:latin typeface="Times New Roman"/>
                <a:cs typeface="Times New Roman"/>
              </a:rPr>
              <a:t>un </a:t>
            </a:r>
            <a:r>
              <a:rPr sz="2450" spc="5" dirty="0">
                <a:latin typeface="Times New Roman"/>
                <a:cs typeface="Times New Roman"/>
              </a:rPr>
              <a:t>livello </a:t>
            </a:r>
            <a:r>
              <a:rPr sz="2450" spc="10" dirty="0">
                <a:latin typeface="Times New Roman"/>
                <a:cs typeface="Times New Roman"/>
              </a:rPr>
              <a:t>basso,  considerando </a:t>
            </a:r>
            <a:r>
              <a:rPr sz="2450" spc="5" dirty="0">
                <a:latin typeface="Times New Roman"/>
                <a:cs typeface="Times New Roman"/>
              </a:rPr>
              <a:t>le </a:t>
            </a:r>
            <a:r>
              <a:rPr sz="2450" spc="10" dirty="0">
                <a:latin typeface="Times New Roman"/>
                <a:cs typeface="Times New Roman"/>
              </a:rPr>
              <a:t>persone </a:t>
            </a:r>
            <a:r>
              <a:rPr sz="2450" spc="15" dirty="0">
                <a:latin typeface="Times New Roman"/>
                <a:cs typeface="Times New Roman"/>
              </a:rPr>
              <a:t>come </a:t>
            </a:r>
            <a:r>
              <a:rPr sz="2450" spc="5" dirty="0">
                <a:latin typeface="Times New Roman"/>
                <a:cs typeface="Times New Roman"/>
              </a:rPr>
              <a:t>le  </a:t>
            </a:r>
            <a:r>
              <a:rPr sz="2450" spc="10" dirty="0">
                <a:latin typeface="Times New Roman"/>
                <a:cs typeface="Times New Roman"/>
              </a:rPr>
              <a:t>imperfette considerando </a:t>
            </a:r>
            <a:r>
              <a:rPr sz="2450" spc="5" dirty="0">
                <a:latin typeface="Times New Roman"/>
                <a:cs typeface="Times New Roman"/>
              </a:rPr>
              <a:t>le </a:t>
            </a:r>
            <a:r>
              <a:rPr sz="2450" spc="10" dirty="0">
                <a:latin typeface="Times New Roman"/>
                <a:cs typeface="Times New Roman"/>
              </a:rPr>
              <a:t>persone  </a:t>
            </a:r>
            <a:r>
              <a:rPr sz="2450" spc="15" dirty="0">
                <a:latin typeface="Times New Roman"/>
                <a:cs typeface="Times New Roman"/>
              </a:rPr>
              <a:t>come </a:t>
            </a:r>
            <a:r>
              <a:rPr sz="2450" spc="5" dirty="0">
                <a:latin typeface="Times New Roman"/>
                <a:cs typeface="Times New Roman"/>
              </a:rPr>
              <a:t>le </a:t>
            </a:r>
            <a:r>
              <a:rPr sz="2450" spc="10" dirty="0">
                <a:latin typeface="Times New Roman"/>
                <a:cs typeface="Times New Roman"/>
              </a:rPr>
              <a:t>imperfette creature che  sono,sarai frequentemente sorpreso  dall’ottenere </a:t>
            </a:r>
            <a:r>
              <a:rPr sz="2450" spc="15" dirty="0">
                <a:latin typeface="Times New Roman"/>
                <a:cs typeface="Times New Roman"/>
              </a:rPr>
              <a:t>da </a:t>
            </a:r>
            <a:r>
              <a:rPr sz="2450" spc="10" dirty="0">
                <a:latin typeface="Times New Roman"/>
                <a:cs typeface="Times New Roman"/>
              </a:rPr>
              <a:t>loro prestazioni  migliori di quelle che avevi</a:t>
            </a:r>
            <a:r>
              <a:rPr sz="2450" spc="-50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sperato."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30610" y="2200567"/>
            <a:ext cx="3356775" cy="4318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0DB4CBD0-E68B-4080-87D3-FFF33F718093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508500" y="273050"/>
            <a:ext cx="4978400" cy="49790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67030" marR="293370" indent="-354965">
              <a:lnSpc>
                <a:spcPts val="2690"/>
              </a:lnSpc>
              <a:spcBef>
                <a:spcPts val="43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Riporre aspettative troppo basse  nella </a:t>
            </a:r>
            <a:r>
              <a:rPr sz="2450" spc="5" dirty="0">
                <a:latin typeface="Times New Roman"/>
                <a:cs typeface="Times New Roman"/>
              </a:rPr>
              <a:t>spiritualità </a:t>
            </a:r>
            <a:r>
              <a:rPr sz="2450" spc="10" dirty="0">
                <a:latin typeface="Times New Roman"/>
                <a:cs typeface="Times New Roman"/>
              </a:rPr>
              <a:t>dell’adolescente  </a:t>
            </a:r>
            <a:r>
              <a:rPr sz="2450" spc="15" dirty="0">
                <a:latin typeface="Times New Roman"/>
                <a:cs typeface="Times New Roman"/>
              </a:rPr>
              <a:t>può </a:t>
            </a:r>
            <a:r>
              <a:rPr sz="2450" spc="10" dirty="0">
                <a:latin typeface="Times New Roman"/>
                <a:cs typeface="Times New Roman"/>
              </a:rPr>
              <a:t>essere </a:t>
            </a:r>
            <a:r>
              <a:rPr sz="2450" spc="15" dirty="0">
                <a:latin typeface="Times New Roman"/>
                <a:cs typeface="Times New Roman"/>
              </a:rPr>
              <a:t>dannoso </a:t>
            </a:r>
            <a:r>
              <a:rPr sz="2450" spc="10" dirty="0">
                <a:latin typeface="Times New Roman"/>
                <a:cs typeface="Times New Roman"/>
              </a:rPr>
              <a:t>quanto</a:t>
            </a:r>
            <a:r>
              <a:rPr sz="2450" spc="-5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averne  troppo</a:t>
            </a:r>
            <a:r>
              <a:rPr sz="2450" dirty="0">
                <a:latin typeface="Times New Roman"/>
                <a:cs typeface="Times New Roman"/>
              </a:rPr>
              <a:t> </a:t>
            </a:r>
            <a:r>
              <a:rPr sz="2450" spc="5" dirty="0">
                <a:latin typeface="Times New Roman"/>
                <a:cs typeface="Times New Roman"/>
              </a:rPr>
              <a:t>alte.</a:t>
            </a:r>
            <a:endParaRPr sz="2450" dirty="0">
              <a:latin typeface="Times New Roman"/>
              <a:cs typeface="Times New Roman"/>
            </a:endParaRPr>
          </a:p>
          <a:p>
            <a:pPr marL="367030" marR="233045" indent="-354965">
              <a:lnSpc>
                <a:spcPct val="90900"/>
              </a:lnSpc>
              <a:spcBef>
                <a:spcPts val="570"/>
              </a:spcBef>
              <a:tabLst>
                <a:tab pos="367030" algn="l"/>
                <a:tab pos="346837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5" dirty="0">
                <a:latin typeface="Times New Roman"/>
                <a:cs typeface="Times New Roman"/>
              </a:rPr>
              <a:t>Quando </a:t>
            </a:r>
            <a:r>
              <a:rPr sz="2450" spc="5" dirty="0">
                <a:latin typeface="Times New Roman"/>
                <a:cs typeface="Times New Roman"/>
              </a:rPr>
              <a:t>i </a:t>
            </a:r>
            <a:r>
              <a:rPr sz="2450" spc="10" dirty="0">
                <a:latin typeface="Times New Roman"/>
                <a:cs typeface="Times New Roman"/>
              </a:rPr>
              <a:t>giovani lavoratori  limitano troppo </a:t>
            </a:r>
            <a:r>
              <a:rPr sz="2450" spc="5" dirty="0">
                <a:latin typeface="Times New Roman"/>
                <a:cs typeface="Times New Roman"/>
              </a:rPr>
              <a:t>le </a:t>
            </a:r>
            <a:r>
              <a:rPr sz="2450" spc="10" dirty="0">
                <a:latin typeface="Times New Roman"/>
                <a:cs typeface="Times New Roman"/>
              </a:rPr>
              <a:t>aspettative  riguardo </a:t>
            </a:r>
            <a:r>
              <a:rPr sz="2450" spc="15" dirty="0">
                <a:latin typeface="Times New Roman"/>
                <a:cs typeface="Times New Roman"/>
              </a:rPr>
              <a:t>a </a:t>
            </a:r>
            <a:r>
              <a:rPr sz="2450" spc="10" dirty="0">
                <a:latin typeface="Times New Roman"/>
                <a:cs typeface="Times New Roman"/>
              </a:rPr>
              <a:t>cosa </a:t>
            </a:r>
            <a:r>
              <a:rPr sz="2450" spc="15" dirty="0">
                <a:latin typeface="Times New Roman"/>
                <a:cs typeface="Times New Roman"/>
              </a:rPr>
              <a:t>è </a:t>
            </a:r>
            <a:r>
              <a:rPr sz="2450" spc="10" dirty="0">
                <a:latin typeface="Times New Roman"/>
                <a:cs typeface="Times New Roman"/>
              </a:rPr>
              <a:t>capace di fare</a:t>
            </a:r>
            <a:r>
              <a:rPr sz="2450" spc="-65" dirty="0">
                <a:latin typeface="Times New Roman"/>
                <a:cs typeface="Times New Roman"/>
              </a:rPr>
              <a:t> </a:t>
            </a:r>
            <a:r>
              <a:rPr sz="2450" spc="15" dirty="0">
                <a:latin typeface="Times New Roman"/>
                <a:cs typeface="Times New Roman"/>
              </a:rPr>
              <a:t>un  </a:t>
            </a:r>
            <a:r>
              <a:rPr sz="2450" spc="10" dirty="0">
                <a:latin typeface="Times New Roman"/>
                <a:cs typeface="Times New Roman"/>
              </a:rPr>
              <a:t>giovane,</a:t>
            </a:r>
            <a:r>
              <a:rPr sz="2450" spc="2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communicano	</a:t>
            </a:r>
            <a:r>
              <a:rPr sz="2450" spc="15" dirty="0">
                <a:latin typeface="Times New Roman"/>
                <a:cs typeface="Times New Roman"/>
              </a:rPr>
              <a:t>un  </a:t>
            </a:r>
            <a:r>
              <a:rPr sz="2450" spc="10" dirty="0">
                <a:latin typeface="Times New Roman"/>
                <a:cs typeface="Times New Roman"/>
              </a:rPr>
              <a:t>messaggio</a:t>
            </a:r>
            <a:r>
              <a:rPr sz="2450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negativo.</a:t>
            </a:r>
            <a:endParaRPr sz="2450" dirty="0">
              <a:latin typeface="Times New Roman"/>
              <a:cs typeface="Times New Roman"/>
            </a:endParaRPr>
          </a:p>
          <a:p>
            <a:pPr marL="367030" marR="5080" indent="-354965">
              <a:lnSpc>
                <a:spcPct val="90900"/>
              </a:lnSpc>
              <a:spcBef>
                <a:spcPts val="615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Gli adolescenti aspirano ad </a:t>
            </a:r>
            <a:r>
              <a:rPr sz="2450" spc="5" dirty="0">
                <a:latin typeface="Times New Roman"/>
                <a:cs typeface="Times New Roman"/>
              </a:rPr>
              <a:t>elevati  </a:t>
            </a:r>
            <a:r>
              <a:rPr sz="2450" spc="10" dirty="0">
                <a:latin typeface="Times New Roman"/>
                <a:cs typeface="Times New Roman"/>
              </a:rPr>
              <a:t>traguardi; avendo scialbe aspettative  </a:t>
            </a:r>
            <a:r>
              <a:rPr sz="2450" spc="15" dirty="0">
                <a:latin typeface="Times New Roman"/>
                <a:cs typeface="Times New Roman"/>
              </a:rPr>
              <a:t>su </a:t>
            </a:r>
            <a:r>
              <a:rPr sz="2450" spc="10" dirty="0">
                <a:latin typeface="Times New Roman"/>
                <a:cs typeface="Times New Roman"/>
              </a:rPr>
              <a:t>di loro, noi sottointendiamo che  loro </a:t>
            </a:r>
            <a:r>
              <a:rPr sz="2450" spc="15" dirty="0">
                <a:latin typeface="Times New Roman"/>
                <a:cs typeface="Times New Roman"/>
              </a:rPr>
              <a:t>non sono </a:t>
            </a:r>
            <a:r>
              <a:rPr sz="2450" spc="10" dirty="0">
                <a:latin typeface="Times New Roman"/>
                <a:cs typeface="Times New Roman"/>
              </a:rPr>
              <a:t>capaci di raggiungere  quelle più</a:t>
            </a:r>
            <a:r>
              <a:rPr sz="2450" spc="-5" dirty="0">
                <a:latin typeface="Times New Roman"/>
                <a:cs typeface="Times New Roman"/>
              </a:rPr>
              <a:t> </a:t>
            </a:r>
            <a:r>
              <a:rPr sz="2450" spc="5" dirty="0">
                <a:latin typeface="Times New Roman"/>
                <a:cs typeface="Times New Roman"/>
              </a:rPr>
              <a:t>alte.</a:t>
            </a:r>
            <a:endParaRPr sz="24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88344" y="2121687"/>
            <a:ext cx="3222040" cy="4318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80190B48-D7B7-45F6-8FA4-4F5A64485C81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0284" y="575964"/>
            <a:ext cx="6647180" cy="720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50" spc="-5" dirty="0">
                <a:latin typeface="Arial"/>
                <a:cs typeface="Arial"/>
              </a:rPr>
              <a:t>Le </a:t>
            </a:r>
            <a:r>
              <a:rPr sz="4550" dirty="0">
                <a:latin typeface="Arial"/>
                <a:cs typeface="Arial"/>
              </a:rPr>
              <a:t>ricerche</a:t>
            </a:r>
            <a:r>
              <a:rPr sz="4550" spc="-65" dirty="0">
                <a:latin typeface="Arial"/>
                <a:cs typeface="Arial"/>
              </a:rPr>
              <a:t> </a:t>
            </a:r>
            <a:r>
              <a:rPr sz="4550" dirty="0">
                <a:latin typeface="Arial"/>
                <a:cs typeface="Arial"/>
              </a:rPr>
              <a:t>affermano…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0284" y="1768470"/>
            <a:ext cx="7971790" cy="480187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367030" marR="5080" indent="-354965">
              <a:lnSpc>
                <a:spcPct val="90200"/>
              </a:lnSpc>
              <a:spcBef>
                <a:spcPts val="439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Una recente ricerca sulla gioventù della Gallup  riferisce che la maggior parte dei giovani americani  continua a considerare importante la religione nella  loro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vita.</a:t>
            </a:r>
            <a:endParaRPr sz="2900" dirty="0">
              <a:latin typeface="Times New Roman"/>
              <a:cs typeface="Times New Roman"/>
            </a:endParaRPr>
          </a:p>
          <a:p>
            <a:pPr marL="367030" marR="34290" indent="-354965">
              <a:lnSpc>
                <a:spcPct val="89700"/>
              </a:lnSpc>
              <a:spcBef>
                <a:spcPts val="68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Circa 7 teenager su 10 dicono di essere d’accordo  con l’affermazione di essere religiosi, incluso 19 %  che concorda in modo molto</a:t>
            </a:r>
            <a:r>
              <a:rPr sz="2900" spc="-1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deciso.</a:t>
            </a:r>
            <a:endParaRPr sz="2900" dirty="0">
              <a:latin typeface="Times New Roman"/>
              <a:cs typeface="Times New Roman"/>
            </a:endParaRPr>
          </a:p>
          <a:p>
            <a:pPr marL="367030" marR="268605" indent="-354965" algn="just">
              <a:lnSpc>
                <a:spcPct val="100099"/>
              </a:lnSpc>
              <a:spcBef>
                <a:spcPts val="315"/>
              </a:spcBef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</a:t>
            </a:r>
            <a:r>
              <a:rPr sz="2900" spc="78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Fra il resto delle persone che non sono  </a:t>
            </a:r>
            <a:r>
              <a:rPr sz="2900" spc="-25" dirty="0">
                <a:latin typeface="Times New Roman"/>
                <a:cs typeface="Times New Roman"/>
              </a:rPr>
              <a:t>d’accordo, </a:t>
            </a:r>
            <a:r>
              <a:rPr sz="2900" spc="-5" dirty="0">
                <a:latin typeface="Times New Roman"/>
                <a:cs typeface="Times New Roman"/>
              </a:rPr>
              <a:t>3 su 10, solo il 5% asserisce in modo  netto di non essere religiose.</a:t>
            </a:r>
            <a:endParaRPr sz="29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La ricerca Valuegenesis conferma questi</a:t>
            </a:r>
            <a:r>
              <a:rPr sz="2900" spc="-1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dati.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DF7819B6-D79D-4988-BAF8-1EEF35871F6C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326326"/>
            <a:ext cx="4671060" cy="128778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ts val="4970"/>
              </a:lnSpc>
              <a:spcBef>
                <a:spcPts val="265"/>
              </a:spcBef>
            </a:pPr>
            <a:r>
              <a:rPr sz="4150" spc="-10" dirty="0">
                <a:latin typeface="Arial"/>
                <a:cs typeface="Arial"/>
              </a:rPr>
              <a:t>Aspettarsi passi  in avanti e</a:t>
            </a:r>
            <a:r>
              <a:rPr sz="4150" spc="-35" dirty="0">
                <a:latin typeface="Arial"/>
                <a:cs typeface="Arial"/>
              </a:rPr>
              <a:t> </a:t>
            </a:r>
            <a:r>
              <a:rPr sz="4150" spc="-10" dirty="0">
                <a:latin typeface="Arial"/>
                <a:cs typeface="Arial"/>
              </a:rPr>
              <a:t>indietro</a:t>
            </a:r>
            <a:endParaRPr sz="41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0284" y="2215476"/>
            <a:ext cx="8178165" cy="417449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67030" marR="699770" indent="-354330">
              <a:lnSpc>
                <a:spcPct val="101099"/>
              </a:lnSpc>
              <a:spcBef>
                <a:spcPts val="60"/>
              </a:spcBef>
              <a:buClr>
                <a:srgbClr val="FFCC00"/>
              </a:buClr>
              <a:buFont typeface="Wingdings"/>
              <a:buChar char=""/>
              <a:tabLst>
                <a:tab pos="367665" algn="l"/>
              </a:tabLst>
            </a:pPr>
            <a:r>
              <a:rPr sz="2900" spc="-5" dirty="0">
                <a:latin typeface="Times New Roman"/>
                <a:cs typeface="Times New Roman"/>
              </a:rPr>
              <a:t>Lo sviluppo spirituale non progredisce in una  direzione stabile verso il culmine della</a:t>
            </a:r>
            <a:r>
              <a:rPr sz="2900" spc="-3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maturità.</a:t>
            </a:r>
            <a:endParaRPr sz="2900">
              <a:latin typeface="Times New Roman"/>
              <a:cs typeface="Times New Roman"/>
            </a:endParaRPr>
          </a:p>
          <a:p>
            <a:pPr marL="367030" marR="822960" indent="-354330">
              <a:lnSpc>
                <a:spcPct val="102000"/>
              </a:lnSpc>
              <a:spcBef>
                <a:spcPts val="560"/>
              </a:spcBef>
              <a:buClr>
                <a:srgbClr val="FFCC00"/>
              </a:buClr>
              <a:buFont typeface="Wingdings"/>
              <a:buChar char=""/>
              <a:tabLst>
                <a:tab pos="367665" algn="l"/>
              </a:tabLst>
            </a:pPr>
            <a:r>
              <a:rPr sz="2900" spc="-5" dirty="0">
                <a:latin typeface="Times New Roman"/>
                <a:cs typeface="Times New Roman"/>
              </a:rPr>
              <a:t>Sentimenti di vacuità fanno parte dell’esistenza  umana, anche nel viaggio</a:t>
            </a:r>
            <a:r>
              <a:rPr sz="2900" spc="-1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spirituale.</a:t>
            </a:r>
            <a:endParaRPr sz="2900">
              <a:latin typeface="Times New Roman"/>
              <a:cs typeface="Times New Roman"/>
            </a:endParaRPr>
          </a:p>
          <a:p>
            <a:pPr marL="367030" marR="5080" indent="-354330">
              <a:lnSpc>
                <a:spcPct val="99900"/>
              </a:lnSpc>
              <a:spcBef>
                <a:spcPts val="635"/>
              </a:spcBef>
              <a:buClr>
                <a:srgbClr val="FFCC00"/>
              </a:buClr>
              <a:buFont typeface="Wingdings"/>
              <a:buChar char=""/>
              <a:tabLst>
                <a:tab pos="459105" algn="l"/>
                <a:tab pos="459740" algn="l"/>
              </a:tabLst>
            </a:pPr>
            <a:r>
              <a:rPr sz="2900" spc="-5" dirty="0">
                <a:latin typeface="Times New Roman"/>
                <a:cs typeface="Times New Roman"/>
              </a:rPr>
              <a:t>Un giovane può sperimentare un impeto emozionale  per giorni, settimane e anche mesi seguendo un  nuovo impegno spirituale, ma con il tempo questa  energia si esaurisce e possono sorgere domande che  suscitano dubbi. Questo processo è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naturale.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277CE37-5014-4D4E-B5B0-04813A5DCDCA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31900" y="2025650"/>
            <a:ext cx="8117205" cy="32937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67030" marR="1507490" indent="-354330">
              <a:lnSpc>
                <a:spcPct val="99600"/>
              </a:lnSpc>
              <a:spcBef>
                <a:spcPts val="110"/>
              </a:spcBef>
              <a:buClr>
                <a:srgbClr val="FFCC00"/>
              </a:buClr>
              <a:buFont typeface="Wingdings"/>
              <a:buChar char=""/>
              <a:tabLst>
                <a:tab pos="367665" algn="l"/>
              </a:tabLst>
            </a:pPr>
            <a:r>
              <a:rPr sz="2900" spc="-5" dirty="0">
                <a:latin typeface="Times New Roman"/>
                <a:cs typeface="Times New Roman"/>
              </a:rPr>
              <a:t>Alcuni teologi vedono il dubitare come un  complemento dinamico al credere e non  necessariamente in opposizione ad</a:t>
            </a:r>
            <a:r>
              <a:rPr sz="2900" spc="-2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esso.</a:t>
            </a:r>
            <a:endParaRPr sz="2900" dirty="0">
              <a:latin typeface="Times New Roman"/>
              <a:cs typeface="Times New Roman"/>
            </a:endParaRPr>
          </a:p>
          <a:p>
            <a:pPr marL="367030" marR="138430" indent="-354330">
              <a:lnSpc>
                <a:spcPts val="3440"/>
              </a:lnSpc>
              <a:spcBef>
                <a:spcPts val="885"/>
              </a:spcBef>
              <a:buClr>
                <a:srgbClr val="FFCC00"/>
              </a:buClr>
              <a:buFont typeface="Wingdings"/>
              <a:buChar char=""/>
              <a:tabLst>
                <a:tab pos="367665" algn="l"/>
              </a:tabLst>
            </a:pPr>
            <a:r>
              <a:rPr sz="2900" spc="-5" dirty="0">
                <a:latin typeface="Times New Roman"/>
                <a:cs typeface="Times New Roman"/>
              </a:rPr>
              <a:t>Una fede forte non è il risultato di domande evitate,  ma di un lavoro fatto attraverso i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dubbi.</a:t>
            </a:r>
            <a:endParaRPr sz="2900" dirty="0">
              <a:latin typeface="Times New Roman"/>
              <a:cs typeface="Times New Roman"/>
            </a:endParaRPr>
          </a:p>
          <a:p>
            <a:pPr marL="367030" marR="5080" indent="-354330">
              <a:lnSpc>
                <a:spcPts val="3440"/>
              </a:lnSpc>
              <a:spcBef>
                <a:spcPts val="780"/>
              </a:spcBef>
              <a:buClr>
                <a:srgbClr val="FFCC00"/>
              </a:buClr>
              <a:buFont typeface="Wingdings"/>
              <a:buChar char=""/>
              <a:tabLst>
                <a:tab pos="459105" algn="l"/>
                <a:tab pos="459740" algn="l"/>
              </a:tabLst>
            </a:pPr>
            <a:r>
              <a:rPr sz="2900" spc="-5" dirty="0">
                <a:latin typeface="Times New Roman"/>
                <a:cs typeface="Times New Roman"/>
              </a:rPr>
              <a:t>Se non ci sono montagne senza valli, può esistere la  fede senza dubbi o risposte senza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domande?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DE217262-B392-4902-BC3D-9C16220069E1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326326"/>
            <a:ext cx="6436995" cy="128778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ts val="4970"/>
              </a:lnSpc>
              <a:spcBef>
                <a:spcPts val="265"/>
              </a:spcBef>
            </a:pPr>
            <a:r>
              <a:rPr sz="4150" spc="-10" dirty="0"/>
              <a:t>Aspettarsi sconvolgenti  correzioni </a:t>
            </a:r>
            <a:r>
              <a:rPr sz="4150" spc="-5" dirty="0"/>
              <a:t>a </a:t>
            </a:r>
            <a:r>
              <a:rPr sz="4150" spc="-10" dirty="0"/>
              <a:t>nuove intuizioni</a:t>
            </a:r>
            <a:endParaRPr sz="4150"/>
          </a:p>
        </p:txBody>
      </p:sp>
      <p:sp>
        <p:nvSpPr>
          <p:cNvPr id="3" name="object 3"/>
          <p:cNvSpPr txBox="1"/>
          <p:nvPr/>
        </p:nvSpPr>
        <p:spPr>
          <a:xfrm>
            <a:off x="1170284" y="2178666"/>
            <a:ext cx="8443595" cy="413512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367030" marR="5080" indent="-354965">
              <a:lnSpc>
                <a:spcPct val="90000"/>
              </a:lnSpc>
              <a:spcBef>
                <a:spcPts val="445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Lo psicologo svizzero Jean Piaget,la maggiore autorità  al mondo nel campo della psicologia dell’età  evolutiva, teorizzò due diversi modi attraverso cui le  persone acquisiscono nuove informazioni—  l’</a:t>
            </a:r>
            <a:r>
              <a:rPr sz="2900" i="1" spc="-5" dirty="0">
                <a:latin typeface="Times New Roman"/>
                <a:cs typeface="Times New Roman"/>
              </a:rPr>
              <a:t>assimilazione e</a:t>
            </a:r>
            <a:r>
              <a:rPr sz="2900" i="1" spc="-10" dirty="0">
                <a:latin typeface="Times New Roman"/>
                <a:cs typeface="Times New Roman"/>
              </a:rPr>
              <a:t> </a:t>
            </a:r>
            <a:r>
              <a:rPr sz="2900" i="1" spc="-5" dirty="0">
                <a:latin typeface="Times New Roman"/>
                <a:cs typeface="Times New Roman"/>
              </a:rPr>
              <a:t>l’accommodamento</a:t>
            </a:r>
            <a:r>
              <a:rPr sz="2900" spc="-5" dirty="0">
                <a:latin typeface="Times New Roman"/>
                <a:cs typeface="Times New Roman"/>
              </a:rPr>
              <a:t>.</a:t>
            </a:r>
            <a:endParaRPr sz="2900" dirty="0">
              <a:latin typeface="Times New Roman"/>
              <a:cs typeface="Times New Roman"/>
            </a:endParaRPr>
          </a:p>
          <a:p>
            <a:pPr marL="367030" marR="56515" indent="-354965">
              <a:lnSpc>
                <a:spcPct val="90200"/>
              </a:lnSpc>
              <a:spcBef>
                <a:spcPts val="66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L’Assimilazione</a:t>
            </a:r>
            <a:r>
              <a:rPr sz="2900" b="1" spc="-5" dirty="0">
                <a:solidFill>
                  <a:srgbClr val="888A6A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è il processo attraverso cui le  persone compiono l’operazione di prendere una nuova  informazione e la collegano alle loro cognizioni già  esistenti. La nuova esperienza può inserirsi facilmente  oppure richiedere piccole correzioni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.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87850AA5-6F98-4DA4-85CE-9B4059621254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26</a:t>
            </a:fld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55700" y="1797050"/>
            <a:ext cx="8188959" cy="462153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367030" marR="5080" indent="-354965">
              <a:lnSpc>
                <a:spcPct val="89800"/>
              </a:lnSpc>
              <a:spcBef>
                <a:spcPts val="45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L’Accommodamento</a:t>
            </a:r>
            <a:r>
              <a:rPr sz="2900" spc="-5" dirty="0">
                <a:latin typeface="Times New Roman"/>
                <a:cs typeface="Times New Roman"/>
              </a:rPr>
              <a:t>, d’altra parte, è necessario  quando la nuova esperienza mette in tensione una  persona al di là dei suoi soliti limiti —quando cioè la  nuova informazione non si adatta e non si inserisce  all’interno delle sue abituali convinzioni e va oltre la  struttura del suo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pensiero.</a:t>
            </a:r>
            <a:endParaRPr sz="2900" dirty="0">
              <a:latin typeface="Times New Roman"/>
              <a:cs typeface="Times New Roman"/>
            </a:endParaRPr>
          </a:p>
          <a:p>
            <a:pPr marL="367030" marR="383540" indent="-354965">
              <a:lnSpc>
                <a:spcPts val="3130"/>
              </a:lnSpc>
              <a:spcBef>
                <a:spcPts val="72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Esempio:una visione completamente nuova di Dio  nell’adolescente.</a:t>
            </a:r>
            <a:endParaRPr sz="2900" dirty="0">
              <a:latin typeface="Times New Roman"/>
              <a:cs typeface="Times New Roman"/>
            </a:endParaRPr>
          </a:p>
          <a:p>
            <a:pPr marL="367030" marR="170180" indent="-354965">
              <a:lnSpc>
                <a:spcPct val="89700"/>
              </a:lnSpc>
              <a:spcBef>
                <a:spcPts val="740"/>
              </a:spcBef>
              <a:tabLst>
                <a:tab pos="367030" algn="l"/>
                <a:tab pos="661162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Radicali nuovi modi di pensare riguardo a  problematiche spirituali</a:t>
            </a:r>
            <a:r>
              <a:rPr sz="2900" spc="2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possono</a:t>
            </a:r>
            <a:r>
              <a:rPr sz="2900" spc="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lanciare	un  adolescente dentro una sconvolgente fase spirituale.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6ABB76B8-86A3-48FC-98AD-C0DDA5D3FDBA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27</a:t>
            </a:fld>
            <a:endParaRPr lang="it-I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326326"/>
            <a:ext cx="7035165" cy="128778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ts val="4970"/>
              </a:lnSpc>
              <a:spcBef>
                <a:spcPts val="265"/>
              </a:spcBef>
            </a:pPr>
            <a:r>
              <a:rPr sz="4150" spc="-10" dirty="0"/>
              <a:t>Esigere guide positive </a:t>
            </a:r>
            <a:r>
              <a:rPr sz="4150" spc="-5" dirty="0"/>
              <a:t>e </a:t>
            </a:r>
            <a:r>
              <a:rPr sz="4150" spc="-10" dirty="0"/>
              <a:t>garanti  della fede</a:t>
            </a:r>
            <a:endParaRPr sz="415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154450" y="2025650"/>
            <a:ext cx="8384499" cy="4177029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2270" marR="65405" indent="-354965">
              <a:lnSpc>
                <a:spcPct val="102099"/>
              </a:lnSpc>
              <a:spcBef>
                <a:spcPts val="70"/>
              </a:spcBef>
              <a:tabLst>
                <a:tab pos="382905" algn="l"/>
              </a:tabLst>
            </a:pPr>
            <a:r>
              <a:rPr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pc="10" dirty="0"/>
              <a:t>I teenager </a:t>
            </a:r>
            <a:r>
              <a:rPr spc="15" dirty="0"/>
              <a:t>hanno </a:t>
            </a:r>
            <a:r>
              <a:rPr spc="10" dirty="0"/>
              <a:t>bisogno di modelli di vibrante </a:t>
            </a:r>
            <a:r>
              <a:rPr spc="5" dirty="0"/>
              <a:t>spiritualità </a:t>
            </a:r>
            <a:r>
              <a:rPr spc="10" dirty="0"/>
              <a:t>che  loro rispettano </a:t>
            </a:r>
            <a:r>
              <a:rPr spc="15" dirty="0"/>
              <a:t>e </a:t>
            </a:r>
            <a:r>
              <a:rPr spc="10" dirty="0"/>
              <a:t>nei quali </a:t>
            </a:r>
            <a:r>
              <a:rPr spc="15" dirty="0"/>
              <a:t>hanno</a:t>
            </a:r>
            <a:r>
              <a:rPr spc="-30" dirty="0"/>
              <a:t> </a:t>
            </a:r>
            <a:r>
              <a:rPr spc="-10" dirty="0"/>
              <a:t>fiducia.</a:t>
            </a:r>
          </a:p>
          <a:p>
            <a:pPr marL="382270" marR="92075" indent="-354965">
              <a:lnSpc>
                <a:spcPts val="2920"/>
              </a:lnSpc>
              <a:spcBef>
                <a:spcPts val="775"/>
              </a:spcBef>
              <a:tabLst>
                <a:tab pos="382905" algn="l"/>
              </a:tabLst>
            </a:pPr>
            <a:r>
              <a:rPr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pc="10" dirty="0"/>
              <a:t>Persone che rivestono </a:t>
            </a:r>
            <a:r>
              <a:rPr spc="5" dirty="0"/>
              <a:t>il </a:t>
            </a:r>
            <a:r>
              <a:rPr spc="10" dirty="0"/>
              <a:t>ruolo di garante nella fede, modellano  l’eperienza di</a:t>
            </a:r>
            <a:r>
              <a:rPr spc="-5" dirty="0"/>
              <a:t> </a:t>
            </a:r>
            <a:r>
              <a:rPr spc="10" dirty="0"/>
              <a:t>fede.</a:t>
            </a:r>
          </a:p>
          <a:p>
            <a:pPr marL="382270" marR="5080" indent="-354965">
              <a:lnSpc>
                <a:spcPct val="103000"/>
              </a:lnSpc>
              <a:spcBef>
                <a:spcPts val="480"/>
              </a:spcBef>
              <a:tabLst>
                <a:tab pos="382905" algn="l"/>
              </a:tabLst>
            </a:pPr>
            <a:r>
              <a:rPr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pc="15" dirty="0"/>
              <a:t>Hanno </a:t>
            </a:r>
            <a:r>
              <a:rPr spc="10" dirty="0"/>
              <a:t>bisogno di vedere </a:t>
            </a:r>
            <a:r>
              <a:rPr spc="5" dirty="0"/>
              <a:t>la </a:t>
            </a:r>
            <a:r>
              <a:rPr spc="10" dirty="0"/>
              <a:t>fede espressa dai loro coetanei così  </a:t>
            </a:r>
            <a:r>
              <a:rPr spc="15" dirty="0"/>
              <a:t>come </a:t>
            </a:r>
            <a:r>
              <a:rPr spc="10" dirty="0"/>
              <a:t>dagli</a:t>
            </a:r>
            <a:r>
              <a:rPr spc="-10" dirty="0"/>
              <a:t> </a:t>
            </a:r>
            <a:r>
              <a:rPr spc="5" dirty="0"/>
              <a:t>adulti.</a:t>
            </a:r>
          </a:p>
          <a:p>
            <a:pPr marL="27940">
              <a:lnSpc>
                <a:spcPct val="100000"/>
              </a:lnSpc>
              <a:spcBef>
                <a:spcPts val="550"/>
              </a:spcBef>
              <a:tabLst>
                <a:tab pos="382905" algn="l"/>
              </a:tabLst>
            </a:pPr>
            <a:r>
              <a:rPr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pc="10" dirty="0"/>
              <a:t>Modelli negativi fra </a:t>
            </a:r>
            <a:r>
              <a:rPr spc="5" dirty="0"/>
              <a:t>i </a:t>
            </a:r>
            <a:r>
              <a:rPr spc="10" dirty="0"/>
              <a:t>capi </a:t>
            </a:r>
            <a:r>
              <a:rPr spc="5" dirty="0"/>
              <a:t>spirituali </a:t>
            </a:r>
            <a:r>
              <a:rPr spc="10" dirty="0"/>
              <a:t>aggravano </a:t>
            </a:r>
            <a:r>
              <a:rPr spc="5" dirty="0"/>
              <a:t>i</a:t>
            </a:r>
            <a:r>
              <a:rPr spc="-5" dirty="0"/>
              <a:t> conflitti.</a:t>
            </a:r>
          </a:p>
          <a:p>
            <a:pPr marL="382270" marR="372745" indent="-354965">
              <a:lnSpc>
                <a:spcPct val="107900"/>
              </a:lnSpc>
              <a:spcBef>
                <a:spcPts val="550"/>
              </a:spcBef>
              <a:tabLst>
                <a:tab pos="382905" algn="l"/>
              </a:tabLst>
            </a:pPr>
            <a:r>
              <a:rPr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pc="15" dirty="0"/>
              <a:t>Se </a:t>
            </a:r>
            <a:r>
              <a:rPr spc="5" dirty="0"/>
              <a:t>ai </a:t>
            </a:r>
            <a:r>
              <a:rPr spc="10" dirty="0"/>
              <a:t>giovani manca </a:t>
            </a:r>
            <a:r>
              <a:rPr spc="15" dirty="0"/>
              <a:t>una </a:t>
            </a:r>
            <a:r>
              <a:rPr spc="10" dirty="0"/>
              <a:t>comunità formativa di amici con </a:t>
            </a:r>
            <a:r>
              <a:rPr spc="5" dirty="0"/>
              <a:t>i  </a:t>
            </a:r>
            <a:r>
              <a:rPr spc="10" dirty="0"/>
              <a:t>quali condivedere </a:t>
            </a:r>
            <a:r>
              <a:rPr spc="15" dirty="0"/>
              <a:t>una </a:t>
            </a:r>
            <a:r>
              <a:rPr spc="10" dirty="0"/>
              <a:t>fede comune, </a:t>
            </a:r>
            <a:r>
              <a:rPr spc="15" dirty="0"/>
              <a:t>possono </a:t>
            </a:r>
            <a:r>
              <a:rPr spc="10" dirty="0"/>
              <a:t>attraversare </a:t>
            </a:r>
            <a:r>
              <a:rPr spc="15" dirty="0"/>
              <a:t>un  </a:t>
            </a:r>
            <a:r>
              <a:rPr spc="10" dirty="0"/>
              <a:t>periodo </a:t>
            </a:r>
            <a:r>
              <a:rPr spc="-10" dirty="0"/>
              <a:t>difficile </a:t>
            </a:r>
            <a:r>
              <a:rPr spc="10" dirty="0"/>
              <a:t>nello sviluppo dell’impegno religioso</a:t>
            </a:r>
            <a:r>
              <a:rPr spc="15" dirty="0"/>
              <a:t> </a:t>
            </a:r>
            <a:r>
              <a:rPr spc="5" dirty="0"/>
              <a:t>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3FE88D9F-4626-48D5-83DD-9D5CC9C7CFD4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28</a:t>
            </a:fld>
            <a:endParaRPr lang="it-I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154450" y="1035050"/>
            <a:ext cx="8384499" cy="4177029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82270" marR="320675" indent="-354965">
              <a:lnSpc>
                <a:spcPts val="2690"/>
              </a:lnSpc>
              <a:spcBef>
                <a:spcPts val="430"/>
              </a:spcBef>
              <a:tabLst>
                <a:tab pos="382905" algn="l"/>
                <a:tab pos="5296535" algn="l"/>
              </a:tabLst>
            </a:pPr>
            <a:r>
              <a:rPr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pc="15" dirty="0"/>
              <a:t>La </a:t>
            </a:r>
            <a:r>
              <a:rPr spc="10" dirty="0"/>
              <a:t>maggior parte dei</a:t>
            </a:r>
            <a:r>
              <a:rPr spc="35" dirty="0"/>
              <a:t> </a:t>
            </a:r>
            <a:r>
              <a:rPr spc="10" dirty="0"/>
              <a:t>sociologi</a:t>
            </a:r>
            <a:r>
              <a:rPr spc="20" dirty="0"/>
              <a:t> </a:t>
            </a:r>
            <a:r>
              <a:rPr spc="5" dirty="0"/>
              <a:t>ritiene	</a:t>
            </a:r>
            <a:r>
              <a:rPr spc="10" dirty="0"/>
              <a:t>che </a:t>
            </a:r>
            <a:r>
              <a:rPr spc="5" dirty="0"/>
              <a:t>la </a:t>
            </a:r>
            <a:r>
              <a:rPr spc="10" dirty="0"/>
              <a:t>fede </a:t>
            </a:r>
            <a:r>
              <a:rPr spc="15" dirty="0"/>
              <a:t>è </a:t>
            </a:r>
            <a:r>
              <a:rPr spc="10" dirty="0"/>
              <a:t>tenuta</a:t>
            </a:r>
            <a:r>
              <a:rPr spc="-70" dirty="0"/>
              <a:t> </a:t>
            </a:r>
            <a:r>
              <a:rPr spc="10" dirty="0"/>
              <a:t>in  vita </a:t>
            </a:r>
            <a:r>
              <a:rPr spc="15" dirty="0"/>
              <a:t>da un </a:t>
            </a:r>
            <a:r>
              <a:rPr spc="10" dirty="0"/>
              <a:t>sistema di supporto sia </a:t>
            </a:r>
            <a:r>
              <a:rPr spc="15" dirty="0"/>
              <a:t>umano </a:t>
            </a:r>
            <a:r>
              <a:rPr spc="10" dirty="0"/>
              <a:t>che</a:t>
            </a:r>
            <a:r>
              <a:rPr spc="-55" dirty="0"/>
              <a:t> </a:t>
            </a:r>
            <a:r>
              <a:rPr spc="10" dirty="0"/>
              <a:t>divino.</a:t>
            </a:r>
          </a:p>
          <a:p>
            <a:pPr marL="382270" marR="5080" indent="-354965">
              <a:lnSpc>
                <a:spcPct val="89700"/>
              </a:lnSpc>
              <a:spcBef>
                <a:spcPts val="705"/>
              </a:spcBef>
              <a:tabLst>
                <a:tab pos="382905" algn="l"/>
              </a:tabLst>
            </a:pPr>
            <a:r>
              <a:rPr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pc="10" dirty="0"/>
              <a:t>“E’ </a:t>
            </a:r>
            <a:r>
              <a:rPr spc="-10" dirty="0"/>
              <a:t>difficile </a:t>
            </a:r>
            <a:r>
              <a:rPr spc="10" dirty="0"/>
              <a:t>mantenere </a:t>
            </a:r>
            <a:r>
              <a:rPr spc="5" dirty="0"/>
              <a:t>le </a:t>
            </a:r>
            <a:r>
              <a:rPr spc="10" dirty="0"/>
              <a:t>proprie credenze </a:t>
            </a:r>
            <a:r>
              <a:rPr spc="15" dirty="0"/>
              <a:t>su </a:t>
            </a:r>
            <a:r>
              <a:rPr spc="10" dirty="0"/>
              <a:t>questa terra  </a:t>
            </a:r>
            <a:r>
              <a:rPr spc="15" dirty="0"/>
              <a:t>quando </a:t>
            </a:r>
            <a:r>
              <a:rPr spc="10" dirty="0"/>
              <a:t>sei circondato </a:t>
            </a:r>
            <a:r>
              <a:rPr spc="15" dirty="0"/>
              <a:t>da </a:t>
            </a:r>
            <a:r>
              <a:rPr spc="10" dirty="0"/>
              <a:t>persone che temono di stare </a:t>
            </a:r>
            <a:r>
              <a:rPr spc="5" dirty="0"/>
              <a:t>alla </a:t>
            </a:r>
            <a:r>
              <a:rPr spc="10" dirty="0"/>
              <a:t>larga  dai suoi </a:t>
            </a:r>
            <a:r>
              <a:rPr spc="-10" dirty="0"/>
              <a:t>confini</a:t>
            </a:r>
            <a:r>
              <a:rPr spc="-95" dirty="0"/>
              <a:t> </a:t>
            </a:r>
            <a:r>
              <a:rPr sz="2900" b="1" spc="-5" dirty="0">
                <a:latin typeface="Times New Roman"/>
                <a:cs typeface="Times New Roman"/>
              </a:rPr>
              <a:t>?????.”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70886" y="3016250"/>
            <a:ext cx="6151626" cy="33178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309C906D-3F08-466D-A078-3C0424B03C38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29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894257"/>
            <a:ext cx="7493634" cy="720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0" dirty="0">
                <a:latin typeface="Arial"/>
                <a:cs typeface="Arial"/>
              </a:rPr>
              <a:t>La </a:t>
            </a:r>
            <a:r>
              <a:rPr spc="5" dirty="0">
                <a:latin typeface="Arial"/>
                <a:cs typeface="Arial"/>
              </a:rPr>
              <a:t>spiritualità</a:t>
            </a:r>
            <a:r>
              <a:rPr spc="25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dell’adolescente</a:t>
            </a:r>
            <a:r>
              <a:rPr sz="4550" spc="5" dirty="0">
                <a:latin typeface="Arial"/>
                <a:cs typeface="Arial"/>
              </a:rPr>
              <a:t>…</a:t>
            </a:r>
            <a:endParaRPr sz="4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0284" y="2178666"/>
            <a:ext cx="8217534" cy="479234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67030" marR="5080" indent="-354965">
              <a:lnSpc>
                <a:spcPts val="3110"/>
              </a:lnSpc>
              <a:spcBef>
                <a:spcPts val="509"/>
              </a:spcBef>
              <a:tabLst>
                <a:tab pos="459105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	</a:t>
            </a:r>
            <a:r>
              <a:rPr sz="2900" spc="-5" dirty="0">
                <a:latin typeface="Times New Roman"/>
                <a:cs typeface="Times New Roman"/>
              </a:rPr>
              <a:t>Non è un segreto che le credenze religiose cambiano  appena un bambino entra nel periodo</a:t>
            </a:r>
            <a:r>
              <a:rPr sz="2900" spc="-2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adolescenziale.</a:t>
            </a:r>
            <a:endParaRPr sz="2900">
              <a:latin typeface="Times New Roman"/>
              <a:cs typeface="Times New Roman"/>
            </a:endParaRPr>
          </a:p>
          <a:p>
            <a:pPr marL="367030" marR="790575" indent="-354965">
              <a:lnSpc>
                <a:spcPts val="3130"/>
              </a:lnSpc>
              <a:spcBef>
                <a:spcPts val="67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Gli adolescenti credono meno dei bambini nella  traduzione letterale della</a:t>
            </a:r>
            <a:r>
              <a:rPr sz="2900" spc="-1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Bibbia.</a:t>
            </a:r>
            <a:endParaRPr sz="2900">
              <a:latin typeface="Times New Roman"/>
              <a:cs typeface="Times New Roman"/>
            </a:endParaRPr>
          </a:p>
          <a:p>
            <a:pPr marL="367030" marR="116839" indent="-354965">
              <a:lnSpc>
                <a:spcPts val="3130"/>
              </a:lnSpc>
              <a:spcBef>
                <a:spcPts val="780"/>
              </a:spcBef>
              <a:tabLst>
                <a:tab pos="367030" algn="l"/>
                <a:tab pos="1971675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I</a:t>
            </a:r>
            <a:r>
              <a:rPr sz="290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bambini	riferiscono di credere in Dio perchè i loro  genitori gli hanno detto che Dio</a:t>
            </a:r>
            <a:r>
              <a:rPr sz="2900" spc="-1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esiste..</a:t>
            </a:r>
            <a:endParaRPr sz="2900">
              <a:latin typeface="Times New Roman"/>
              <a:cs typeface="Times New Roman"/>
            </a:endParaRPr>
          </a:p>
          <a:p>
            <a:pPr marL="367030" marR="147320" indent="-354965">
              <a:lnSpc>
                <a:spcPct val="89700"/>
              </a:lnSpc>
              <a:spcBef>
                <a:spcPts val="635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Da un altro lato, gli adolescenti fanno più  assegnamento sul pensiero razionale per la loro fede  che sui precetti dei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genitori.</a:t>
            </a:r>
            <a:endParaRPr sz="2900">
              <a:latin typeface="Times New Roman"/>
              <a:cs typeface="Times New Roman"/>
            </a:endParaRPr>
          </a:p>
          <a:p>
            <a:pPr marL="367030" marR="44450" indent="-354965">
              <a:lnSpc>
                <a:spcPts val="3130"/>
              </a:lnSpc>
              <a:spcBef>
                <a:spcPts val="72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Per esempio, loro credono in Dio perchè l’universo è  ben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regolato.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54F68E19-C57D-4350-AFA1-AEA428CA1674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452538"/>
            <a:ext cx="7568565" cy="11588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110"/>
              </a:spcBef>
            </a:pPr>
            <a:r>
              <a:rPr spc="10" dirty="0"/>
              <a:t>Aspettarsi un </a:t>
            </a:r>
            <a:r>
              <a:rPr spc="15" dirty="0"/>
              <a:t>modo </a:t>
            </a:r>
            <a:r>
              <a:rPr spc="10" dirty="0"/>
              <a:t>di pensare  </a:t>
            </a:r>
            <a:r>
              <a:rPr spc="5" dirty="0"/>
              <a:t>idealistico </a:t>
            </a:r>
            <a:r>
              <a:rPr spc="10" dirty="0"/>
              <a:t>spesso è </a:t>
            </a:r>
            <a:r>
              <a:rPr spc="5" dirty="0"/>
              <a:t>critico </a:t>
            </a:r>
            <a:r>
              <a:rPr spc="10" dirty="0"/>
              <a:t>per </a:t>
            </a:r>
            <a:r>
              <a:rPr spc="5" dirty="0"/>
              <a:t>gli</a:t>
            </a:r>
            <a:r>
              <a:rPr spc="-45" dirty="0"/>
              <a:t> </a:t>
            </a:r>
            <a:r>
              <a:rPr spc="5" dirty="0"/>
              <a:t>altri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17706" y="1962676"/>
            <a:ext cx="8700135" cy="471360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67030" marR="5080" indent="-354965">
              <a:lnSpc>
                <a:spcPts val="3110"/>
              </a:lnSpc>
              <a:spcBef>
                <a:spcPts val="509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Poichè gli adolescenti sono così fortemente idealisti,  soffrono facilmente di disillusioni e delusioni all’interno  della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chiesa.</a:t>
            </a:r>
            <a:endParaRPr sz="2900" dirty="0">
              <a:latin typeface="Times New Roman"/>
              <a:cs typeface="Times New Roman"/>
            </a:endParaRPr>
          </a:p>
          <a:p>
            <a:pPr marL="367030" marR="1426845" indent="-354965">
              <a:lnSpc>
                <a:spcPts val="3130"/>
              </a:lnSpc>
              <a:spcBef>
                <a:spcPts val="770"/>
              </a:spcBef>
              <a:tabLst>
                <a:tab pos="367030" algn="l"/>
                <a:tab pos="3402329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D’altronde</a:t>
            </a:r>
            <a:r>
              <a:rPr sz="2900" spc="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nessuna	chiesa può adeguatamente  soddisfare gli ideali di ogni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persona.</a:t>
            </a:r>
            <a:endParaRPr sz="2900" dirty="0">
              <a:latin typeface="Times New Roman"/>
              <a:cs typeface="Times New Roman"/>
            </a:endParaRPr>
          </a:p>
          <a:p>
            <a:pPr marL="367030" marR="15875" indent="-354965" algn="just">
              <a:lnSpc>
                <a:spcPct val="89700"/>
              </a:lnSpc>
              <a:spcBef>
                <a:spcPts val="635"/>
              </a:spcBef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</a:t>
            </a:r>
            <a:r>
              <a:rPr sz="2900" spc="790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Le delusioni dei giovani sono legate al loro essere </a:t>
            </a:r>
            <a:r>
              <a:rPr sz="2900" spc="-50" dirty="0">
                <a:latin typeface="Times New Roman"/>
                <a:cs typeface="Times New Roman"/>
              </a:rPr>
              <a:t>critici  </a:t>
            </a:r>
            <a:r>
              <a:rPr sz="2900" spc="-5" dirty="0">
                <a:latin typeface="Times New Roman"/>
                <a:cs typeface="Times New Roman"/>
              </a:rPr>
              <a:t>nei confronti del mandato religioso dei loro genitori, del  pastore e della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chiesa.</a:t>
            </a:r>
            <a:endParaRPr sz="2900" dirty="0">
              <a:latin typeface="Times New Roman"/>
              <a:cs typeface="Times New Roman"/>
            </a:endParaRPr>
          </a:p>
          <a:p>
            <a:pPr marL="367030" marR="139700" indent="-354965">
              <a:lnSpc>
                <a:spcPct val="91100"/>
              </a:lnSpc>
              <a:spcBef>
                <a:spcPts val="63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Le loro </a:t>
            </a:r>
            <a:r>
              <a:rPr sz="2900" spc="-20" dirty="0">
                <a:latin typeface="Times New Roman"/>
                <a:cs typeface="Times New Roman"/>
              </a:rPr>
              <a:t>difficoltà </a:t>
            </a:r>
            <a:r>
              <a:rPr sz="2900" spc="-5" dirty="0">
                <a:latin typeface="Times New Roman"/>
                <a:cs typeface="Times New Roman"/>
              </a:rPr>
              <a:t>con le tentazioni contribuiscono  ulteriormente alla loro disillusione. I ragazzi possono  cominciare a pensare che la vita cristiana è</a:t>
            </a:r>
            <a:r>
              <a:rPr sz="2900" spc="-2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impossibile.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D7D759DE-98E0-4827-859A-24AFD3040AE1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30</a:t>
            </a:fld>
            <a:endParaRPr lang="it-IT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9043" y="373659"/>
            <a:ext cx="6623050" cy="11588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095500" marR="5080" indent="-2083435">
              <a:lnSpc>
                <a:spcPct val="100299"/>
              </a:lnSpc>
              <a:spcBef>
                <a:spcPts val="110"/>
              </a:spcBef>
              <a:tabLst>
                <a:tab pos="2325370" algn="l"/>
              </a:tabLst>
            </a:pPr>
            <a:r>
              <a:rPr spc="10" dirty="0"/>
              <a:t>Aspettarsi		</a:t>
            </a:r>
            <a:r>
              <a:rPr spc="5" dirty="0"/>
              <a:t>un’esperienza </a:t>
            </a:r>
            <a:r>
              <a:rPr spc="10" dirty="0"/>
              <a:t>di</a:t>
            </a:r>
            <a:r>
              <a:rPr spc="-35" dirty="0"/>
              <a:t> </a:t>
            </a:r>
            <a:r>
              <a:rPr spc="10" dirty="0"/>
              <a:t>fede  emozionante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0284" y="2215476"/>
            <a:ext cx="3208020" cy="3659504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67030" marR="5080" indent="-354965">
              <a:lnSpc>
                <a:spcPct val="100600"/>
              </a:lnSpc>
              <a:spcBef>
                <a:spcPts val="85"/>
              </a:spcBef>
              <a:tabLst>
                <a:tab pos="367030" algn="l"/>
              </a:tabLst>
            </a:pPr>
            <a:r>
              <a:rPr sz="3300" spc="-147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3300" dirty="0">
                <a:latin typeface="Times New Roman"/>
                <a:cs typeface="Times New Roman"/>
              </a:rPr>
              <a:t>Gli adolescenti  </a:t>
            </a:r>
            <a:r>
              <a:rPr sz="3300" spc="5" dirty="0">
                <a:latin typeface="Times New Roman"/>
                <a:cs typeface="Times New Roman"/>
              </a:rPr>
              <a:t>sono </a:t>
            </a:r>
            <a:r>
              <a:rPr sz="3300" dirty="0">
                <a:latin typeface="Times New Roman"/>
                <a:cs typeface="Times New Roman"/>
              </a:rPr>
              <a:t>più</a:t>
            </a:r>
            <a:r>
              <a:rPr sz="3300" spc="-7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emotivi  che</a:t>
            </a:r>
            <a:r>
              <a:rPr sz="3300" spc="-1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cognitivi.</a:t>
            </a:r>
          </a:p>
          <a:p>
            <a:pPr marL="367030" marR="168910" indent="-354965">
              <a:lnSpc>
                <a:spcPct val="100499"/>
              </a:lnSpc>
              <a:spcBef>
                <a:spcPts val="750"/>
              </a:spcBef>
              <a:tabLst>
                <a:tab pos="367030" algn="l"/>
              </a:tabLst>
            </a:pPr>
            <a:r>
              <a:rPr sz="3300" spc="-147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3300" dirty="0">
                <a:latin typeface="Times New Roman"/>
                <a:cs typeface="Times New Roman"/>
              </a:rPr>
              <a:t>Ricordano più  facilmente i  sentimenti che</a:t>
            </a:r>
            <a:r>
              <a:rPr sz="3300" spc="-6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i  fatti.</a:t>
            </a:r>
          </a:p>
        </p:txBody>
      </p:sp>
      <p:sp>
        <p:nvSpPr>
          <p:cNvPr id="4" name="object 4"/>
          <p:cNvSpPr/>
          <p:nvPr/>
        </p:nvSpPr>
        <p:spPr>
          <a:xfrm>
            <a:off x="4889500" y="1845664"/>
            <a:ext cx="5029415" cy="43991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8946982B-DD48-4BB4-BA62-0494C3A64087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31</a:t>
            </a:fld>
            <a:endParaRPr lang="it-IT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03947" y="2025650"/>
            <a:ext cx="8485505" cy="4159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7030" marR="5080" indent="-354965">
              <a:lnSpc>
                <a:spcPct val="100200"/>
              </a:lnSpc>
              <a:spcBef>
                <a:spcPts val="105"/>
              </a:spcBef>
              <a:tabLst>
                <a:tab pos="367030" algn="l"/>
              </a:tabLst>
            </a:pPr>
            <a:r>
              <a:rPr sz="3300" spc="-147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3300" dirty="0">
                <a:latin typeface="Times New Roman"/>
                <a:cs typeface="Times New Roman"/>
              </a:rPr>
              <a:t>Riguardo la loro chiesa, essi sanno esattamente  ciò che hanno provato durante l’ultima funzione  sabatica anche </a:t>
            </a:r>
            <a:r>
              <a:rPr sz="3300" spc="5" dirty="0">
                <a:latin typeface="Times New Roman"/>
                <a:cs typeface="Times New Roman"/>
              </a:rPr>
              <a:t>se non </a:t>
            </a:r>
            <a:r>
              <a:rPr sz="3300" dirty="0">
                <a:latin typeface="Times New Roman"/>
                <a:cs typeface="Times New Roman"/>
              </a:rPr>
              <a:t>ricordano quello che </a:t>
            </a:r>
            <a:r>
              <a:rPr sz="3300" spc="5" dirty="0">
                <a:latin typeface="Times New Roman"/>
                <a:cs typeface="Times New Roman"/>
              </a:rPr>
              <a:t>è  </a:t>
            </a:r>
            <a:r>
              <a:rPr sz="3300" dirty="0">
                <a:latin typeface="Times New Roman"/>
                <a:cs typeface="Times New Roman"/>
              </a:rPr>
              <a:t>stato detto </a:t>
            </a:r>
            <a:r>
              <a:rPr sz="3300" spc="5" dirty="0">
                <a:latin typeface="Times New Roman"/>
                <a:cs typeface="Times New Roman"/>
              </a:rPr>
              <a:t>o</a:t>
            </a:r>
            <a:r>
              <a:rPr sz="3300" spc="-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insegnato.</a:t>
            </a:r>
          </a:p>
          <a:p>
            <a:pPr marL="367030" marR="156210" indent="-354965">
              <a:lnSpc>
                <a:spcPct val="99600"/>
              </a:lnSpc>
              <a:spcBef>
                <a:spcPts val="885"/>
              </a:spcBef>
              <a:tabLst>
                <a:tab pos="367030" algn="l"/>
              </a:tabLst>
            </a:pPr>
            <a:r>
              <a:rPr sz="3300" spc="-147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3300" dirty="0">
                <a:latin typeface="Times New Roman"/>
                <a:cs typeface="Times New Roman"/>
              </a:rPr>
              <a:t>Le emozioni sgradevoli di </a:t>
            </a:r>
            <a:r>
              <a:rPr sz="3300" spc="5" dirty="0">
                <a:latin typeface="Times New Roman"/>
                <a:cs typeface="Times New Roman"/>
              </a:rPr>
              <a:t>un </a:t>
            </a:r>
            <a:r>
              <a:rPr sz="3300" dirty="0">
                <a:latin typeface="Times New Roman"/>
                <a:cs typeface="Times New Roman"/>
              </a:rPr>
              <a:t>giovane in chiesa  hanno più </a:t>
            </a:r>
            <a:r>
              <a:rPr sz="3300" spc="-20" dirty="0">
                <a:latin typeface="Times New Roman"/>
                <a:cs typeface="Times New Roman"/>
              </a:rPr>
              <a:t>influenza </a:t>
            </a:r>
            <a:r>
              <a:rPr sz="3300" dirty="0">
                <a:latin typeface="Times New Roman"/>
                <a:cs typeface="Times New Roman"/>
              </a:rPr>
              <a:t>del contenuto di </a:t>
            </a:r>
            <a:r>
              <a:rPr sz="3300" spc="5" dirty="0">
                <a:latin typeface="Times New Roman"/>
                <a:cs typeface="Times New Roman"/>
              </a:rPr>
              <a:t>un  </a:t>
            </a:r>
            <a:r>
              <a:rPr sz="3300" dirty="0">
                <a:latin typeface="Times New Roman"/>
                <a:cs typeface="Times New Roman"/>
              </a:rPr>
              <a:t>sermone </a:t>
            </a:r>
            <a:r>
              <a:rPr sz="3300" spc="5" dirty="0">
                <a:latin typeface="Times New Roman"/>
                <a:cs typeface="Times New Roman"/>
              </a:rPr>
              <a:t>se </a:t>
            </a:r>
            <a:r>
              <a:rPr sz="3300" dirty="0">
                <a:latin typeface="Times New Roman"/>
                <a:cs typeface="Times New Roman"/>
              </a:rPr>
              <a:t>lui </a:t>
            </a:r>
            <a:r>
              <a:rPr sz="3300" spc="5" dirty="0">
                <a:latin typeface="Times New Roman"/>
                <a:cs typeface="Times New Roman"/>
              </a:rPr>
              <a:t>o </a:t>
            </a:r>
            <a:r>
              <a:rPr sz="3300" dirty="0">
                <a:latin typeface="Times New Roman"/>
                <a:cs typeface="Times New Roman"/>
              </a:rPr>
              <a:t>lei </a:t>
            </a:r>
            <a:r>
              <a:rPr sz="3300" spc="5" dirty="0">
                <a:latin typeface="Times New Roman"/>
                <a:cs typeface="Times New Roman"/>
              </a:rPr>
              <a:t>sono </a:t>
            </a:r>
            <a:r>
              <a:rPr sz="3300" dirty="0">
                <a:latin typeface="Times New Roman"/>
                <a:cs typeface="Times New Roman"/>
              </a:rPr>
              <a:t>attratti </a:t>
            </a:r>
            <a:r>
              <a:rPr sz="3300" spc="5" dirty="0">
                <a:latin typeface="Times New Roman"/>
                <a:cs typeface="Times New Roman"/>
              </a:rPr>
              <a:t>da un </a:t>
            </a:r>
            <a:r>
              <a:rPr sz="3300" dirty="0">
                <a:latin typeface="Times New Roman"/>
                <a:cs typeface="Times New Roman"/>
              </a:rPr>
              <a:t>contesto  religioso.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E957AB05-CAF9-4948-A8CE-2E75E2523EA7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32</a:t>
            </a:fld>
            <a:endParaRPr lang="it-IT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452538"/>
            <a:ext cx="7491095" cy="11588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10" dirty="0"/>
              <a:t>Aspettarsi un </a:t>
            </a:r>
            <a:r>
              <a:rPr spc="5" dirty="0"/>
              <a:t>crescente</a:t>
            </a:r>
            <a:r>
              <a:rPr spc="-15" dirty="0"/>
              <a:t> </a:t>
            </a:r>
            <a:r>
              <a:rPr spc="10" dirty="0"/>
              <a:t>senso</a:t>
            </a: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10" dirty="0"/>
              <a:t>di </a:t>
            </a:r>
            <a:r>
              <a:rPr spc="5" dirty="0"/>
              <a:t>moralità (Giusto </a:t>
            </a:r>
            <a:r>
              <a:rPr spc="10" dirty="0"/>
              <a:t>contro</a:t>
            </a:r>
            <a:r>
              <a:rPr spc="-25" dirty="0"/>
              <a:t> </a:t>
            </a:r>
            <a:r>
              <a:rPr spc="10" dirty="0"/>
              <a:t>Sbagliato)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07964" y="2077440"/>
            <a:ext cx="4351020" cy="38888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7030" marR="5080" indent="-354965">
              <a:lnSpc>
                <a:spcPct val="100200"/>
              </a:lnSpc>
              <a:spcBef>
                <a:spcPts val="105"/>
              </a:spcBef>
              <a:tabLst>
                <a:tab pos="367030" algn="l"/>
              </a:tabLst>
            </a:pPr>
            <a:r>
              <a:rPr sz="3300" spc="-147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3300" dirty="0">
                <a:latin typeface="Times New Roman"/>
                <a:cs typeface="Times New Roman"/>
              </a:rPr>
              <a:t>La stragrande  maggioranza di giovani  </a:t>
            </a:r>
            <a:r>
              <a:rPr sz="3300" spc="5" dirty="0">
                <a:latin typeface="Times New Roman"/>
                <a:cs typeface="Times New Roman"/>
              </a:rPr>
              <a:t>(92%),vuole </a:t>
            </a:r>
            <a:r>
              <a:rPr sz="3300" dirty="0">
                <a:latin typeface="Times New Roman"/>
                <a:cs typeface="Times New Roman"/>
              </a:rPr>
              <a:t>imparare  di più sui</a:t>
            </a:r>
            <a:r>
              <a:rPr sz="3300" spc="-1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valori.</a:t>
            </a:r>
          </a:p>
          <a:p>
            <a:pPr marL="12700">
              <a:lnSpc>
                <a:spcPct val="100000"/>
              </a:lnSpc>
              <a:spcBef>
                <a:spcPts val="869"/>
              </a:spcBef>
              <a:tabLst>
                <a:tab pos="367030" algn="l"/>
              </a:tabLst>
            </a:pPr>
            <a:r>
              <a:rPr sz="3300" spc="-147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3300" dirty="0">
                <a:latin typeface="Times New Roman"/>
                <a:cs typeface="Times New Roman"/>
              </a:rPr>
              <a:t>Servizio</a:t>
            </a:r>
            <a:r>
              <a:rPr sz="3300" spc="-10" dirty="0">
                <a:latin typeface="Times New Roman"/>
                <a:cs typeface="Times New Roman"/>
              </a:rPr>
              <a:t> </a:t>
            </a:r>
            <a:r>
              <a:rPr sz="3300" spc="5" dirty="0">
                <a:latin typeface="Times New Roman"/>
                <a:cs typeface="Times New Roman"/>
              </a:rPr>
              <a:t>(67%)</a:t>
            </a:r>
            <a:endParaRPr sz="33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367030" algn="l"/>
              </a:tabLst>
            </a:pPr>
            <a:r>
              <a:rPr sz="3300" spc="-147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3300" dirty="0">
                <a:latin typeface="Times New Roman"/>
                <a:cs typeface="Times New Roman"/>
              </a:rPr>
              <a:t>Materialismo</a:t>
            </a:r>
            <a:r>
              <a:rPr sz="3300" spc="-15" dirty="0">
                <a:latin typeface="Times New Roman"/>
                <a:cs typeface="Times New Roman"/>
              </a:rPr>
              <a:t> </a:t>
            </a:r>
            <a:r>
              <a:rPr sz="3300" spc="5" dirty="0">
                <a:latin typeface="Times New Roman"/>
                <a:cs typeface="Times New Roman"/>
              </a:rPr>
              <a:t>(27%)</a:t>
            </a:r>
            <a:endParaRPr sz="33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  <a:tabLst>
                <a:tab pos="367030" algn="l"/>
              </a:tabLst>
            </a:pPr>
            <a:r>
              <a:rPr sz="3300" spc="-147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3300" dirty="0">
                <a:latin typeface="Times New Roman"/>
                <a:cs typeface="Times New Roman"/>
              </a:rPr>
              <a:t>Altruismo</a:t>
            </a:r>
            <a:r>
              <a:rPr sz="3300" spc="-10" dirty="0">
                <a:latin typeface="Times New Roman"/>
                <a:cs typeface="Times New Roman"/>
              </a:rPr>
              <a:t> </a:t>
            </a:r>
            <a:r>
              <a:rPr sz="3300" spc="5" dirty="0">
                <a:latin typeface="Times New Roman"/>
                <a:cs typeface="Times New Roman"/>
              </a:rPr>
              <a:t>(59%)</a:t>
            </a:r>
            <a:endParaRPr sz="33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1743" y="2042811"/>
            <a:ext cx="4661369" cy="48115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D6CD9F3B-8A83-4ADD-9F20-FABAFBE05CD5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33</a:t>
            </a:fld>
            <a:endParaRPr lang="it-IT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34452" y="1873250"/>
            <a:ext cx="8024495" cy="4579074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67030" marR="5080" indent="-354965">
              <a:lnSpc>
                <a:spcPct val="89700"/>
              </a:lnSpc>
              <a:spcBef>
                <a:spcPts val="455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Secondo </a:t>
            </a:r>
            <a:r>
              <a:rPr sz="2900" spc="-10" dirty="0">
                <a:latin typeface="Times New Roman"/>
                <a:cs typeface="Times New Roman"/>
              </a:rPr>
              <a:t>William </a:t>
            </a:r>
            <a:r>
              <a:rPr sz="2900" spc="-5" dirty="0">
                <a:latin typeface="Times New Roman"/>
                <a:cs typeface="Times New Roman"/>
              </a:rPr>
              <a:t>Kilpatrick, autore di </a:t>
            </a:r>
            <a:r>
              <a:rPr sz="2900" i="1" spc="-5" dirty="0">
                <a:latin typeface="Times New Roman"/>
                <a:cs typeface="Times New Roman"/>
              </a:rPr>
              <a:t>Why Johnny  Can’t Tell Right from Wrong</a:t>
            </a:r>
            <a:r>
              <a:rPr sz="2900" spc="-5" dirty="0">
                <a:latin typeface="Times New Roman"/>
                <a:cs typeface="Times New Roman"/>
              </a:rPr>
              <a:t>, i giovani sembrano  capire che se loro non imparano l’autodisciplina e il  rispetto per gli altri, continueranno ad usarsi  sesssualmente gli uni altri, non importa quanti  progetti sulla salute e distribuzioni di </a:t>
            </a:r>
            <a:r>
              <a:rPr sz="2900" spc="-5" dirty="0" err="1">
                <a:latin typeface="Times New Roman"/>
                <a:cs typeface="Times New Roman"/>
              </a:rPr>
              <a:t>preservativi</a:t>
            </a:r>
            <a:r>
              <a:rPr sz="2900" spc="-5" dirty="0">
                <a:latin typeface="Times New Roman"/>
                <a:cs typeface="Times New Roman"/>
              </a:rPr>
              <a:t>  s</a:t>
            </a:r>
            <a:r>
              <a:rPr lang="it-IT" sz="2900" spc="-5" dirty="0">
                <a:latin typeface="Times New Roman"/>
                <a:cs typeface="Times New Roman"/>
              </a:rPr>
              <a:t>o</a:t>
            </a:r>
            <a:r>
              <a:rPr sz="2900" spc="-5" dirty="0">
                <a:latin typeface="Times New Roman"/>
                <a:cs typeface="Times New Roman"/>
              </a:rPr>
              <a:t>no stati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fatti.</a:t>
            </a:r>
            <a:endParaRPr sz="2900" dirty="0">
              <a:latin typeface="Times New Roman"/>
              <a:cs typeface="Times New Roman"/>
            </a:endParaRPr>
          </a:p>
          <a:p>
            <a:pPr marL="367030" marR="98425" indent="-354965">
              <a:lnSpc>
                <a:spcPct val="89500"/>
              </a:lnSpc>
              <a:spcBef>
                <a:spcPts val="79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Molti giovani oggi “vogliono “evitare il male” e  “perseguire giustizia, fede, amore e pace.” Cercano  modelli coraggiosi “quelli che invocano il Signore  con un cuore puro” (2 Tim.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2</a:t>
            </a:r>
            <a:r>
              <a:rPr lang="it-IT" sz="2900" spc="-5" dirty="0">
                <a:latin typeface="Times New Roman"/>
                <a:cs typeface="Times New Roman"/>
              </a:rPr>
              <a:t>,</a:t>
            </a:r>
            <a:r>
              <a:rPr sz="2900" spc="-5" dirty="0">
                <a:latin typeface="Times New Roman"/>
                <a:cs typeface="Times New Roman"/>
              </a:rPr>
              <a:t>22).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E598DC2F-C321-41DE-95B2-CD8C886FF5AC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34</a:t>
            </a:fld>
            <a:endParaRPr lang="it-IT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452538"/>
            <a:ext cx="7687309" cy="11588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110"/>
              </a:spcBef>
            </a:pPr>
            <a:r>
              <a:rPr spc="10" dirty="0"/>
              <a:t>Aspettarsi </a:t>
            </a:r>
            <a:r>
              <a:rPr spc="5" dirty="0"/>
              <a:t>interesse verso la </a:t>
            </a:r>
            <a:r>
              <a:rPr spc="10" dirty="0"/>
              <a:t>comunità  e </a:t>
            </a:r>
            <a:r>
              <a:rPr spc="5" dirty="0"/>
              <a:t>soprattutto relazioni</a:t>
            </a:r>
            <a:r>
              <a:rPr spc="-10" dirty="0"/>
              <a:t> </a:t>
            </a:r>
            <a:r>
              <a:rPr spc="10" dirty="0"/>
              <a:t>(appartenenza)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6880" y="2156307"/>
            <a:ext cx="8053705" cy="449262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67030" marR="67310" indent="-354965">
              <a:lnSpc>
                <a:spcPct val="102099"/>
              </a:lnSpc>
              <a:spcBef>
                <a:spcPts val="7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Gli adolescenti </a:t>
            </a:r>
            <a:r>
              <a:rPr sz="2450" spc="15" dirty="0">
                <a:latin typeface="Times New Roman"/>
                <a:cs typeface="Times New Roman"/>
              </a:rPr>
              <a:t>hanno un </a:t>
            </a:r>
            <a:r>
              <a:rPr sz="2450" spc="10" dirty="0">
                <a:latin typeface="Times New Roman"/>
                <a:cs typeface="Times New Roman"/>
              </a:rPr>
              <a:t>forte bisogno psicologico di  </a:t>
            </a:r>
            <a:r>
              <a:rPr sz="2450" spc="10" dirty="0" err="1">
                <a:latin typeface="Times New Roman"/>
                <a:cs typeface="Times New Roman"/>
              </a:rPr>
              <a:t>appartenenza</a:t>
            </a:r>
            <a:r>
              <a:rPr lang="it-IT" sz="2450" spc="10" dirty="0">
                <a:latin typeface="Times New Roman"/>
                <a:cs typeface="Times New Roman"/>
              </a:rPr>
              <a:t>-</a:t>
            </a:r>
            <a:r>
              <a:rPr sz="2450" spc="10" dirty="0">
                <a:latin typeface="Times New Roman"/>
                <a:cs typeface="Times New Roman"/>
              </a:rPr>
              <a:t>un desiderio che, per </a:t>
            </a:r>
            <a:r>
              <a:rPr sz="2450" spc="5" dirty="0">
                <a:latin typeface="Times New Roman"/>
                <a:cs typeface="Times New Roman"/>
              </a:rPr>
              <a:t>i </a:t>
            </a:r>
            <a:r>
              <a:rPr sz="2450" spc="10" dirty="0">
                <a:latin typeface="Times New Roman"/>
                <a:cs typeface="Times New Roman"/>
              </a:rPr>
              <a:t>teenager con </a:t>
            </a:r>
            <a:r>
              <a:rPr sz="2450" spc="15" dirty="0">
                <a:latin typeface="Times New Roman"/>
                <a:cs typeface="Times New Roman"/>
              </a:rPr>
              <a:t>una </a:t>
            </a:r>
            <a:r>
              <a:rPr sz="2450" spc="10" dirty="0">
                <a:latin typeface="Times New Roman"/>
                <a:cs typeface="Times New Roman"/>
              </a:rPr>
              <a:t>fede  in divenire, </a:t>
            </a:r>
            <a:r>
              <a:rPr sz="2450" spc="15" dirty="0">
                <a:latin typeface="Times New Roman"/>
                <a:cs typeface="Times New Roman"/>
              </a:rPr>
              <a:t>può </a:t>
            </a:r>
            <a:r>
              <a:rPr sz="2450" spc="10" dirty="0">
                <a:latin typeface="Times New Roman"/>
                <a:cs typeface="Times New Roman"/>
              </a:rPr>
              <a:t>essere </a:t>
            </a:r>
            <a:r>
              <a:rPr sz="2450" spc="5" dirty="0">
                <a:latin typeface="Times New Roman"/>
                <a:cs typeface="Times New Roman"/>
              </a:rPr>
              <a:t>canalizzato </a:t>
            </a:r>
            <a:r>
              <a:rPr sz="2450" spc="10" dirty="0">
                <a:latin typeface="Times New Roman"/>
                <a:cs typeface="Times New Roman"/>
              </a:rPr>
              <a:t>nella</a:t>
            </a:r>
            <a:r>
              <a:rPr sz="2450" spc="-2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chiesa.</a:t>
            </a:r>
            <a:endParaRPr sz="2450" dirty="0">
              <a:latin typeface="Times New Roman"/>
              <a:cs typeface="Times New Roman"/>
            </a:endParaRPr>
          </a:p>
          <a:p>
            <a:pPr marL="367030" marR="775970" indent="-354965">
              <a:lnSpc>
                <a:spcPct val="102499"/>
              </a:lnSpc>
              <a:spcBef>
                <a:spcPts val="48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5" dirty="0">
                <a:latin typeface="Times New Roman"/>
                <a:cs typeface="Times New Roman"/>
              </a:rPr>
              <a:t>Sebbene ogni </a:t>
            </a:r>
            <a:r>
              <a:rPr sz="2450" spc="10" dirty="0">
                <a:latin typeface="Times New Roman"/>
                <a:cs typeface="Times New Roman"/>
              </a:rPr>
              <a:t>specie di richiesta sia </a:t>
            </a:r>
            <a:r>
              <a:rPr sz="2450" spc="5" dirty="0">
                <a:latin typeface="Times New Roman"/>
                <a:cs typeface="Times New Roman"/>
              </a:rPr>
              <a:t>tipica </a:t>
            </a:r>
            <a:r>
              <a:rPr sz="2450" spc="10" dirty="0">
                <a:latin typeface="Times New Roman"/>
                <a:cs typeface="Times New Roman"/>
              </a:rPr>
              <a:t>del periodo  adolescenziale, essi tengono in considerazione l’essere  chiamati all’impegno nel</a:t>
            </a:r>
            <a:r>
              <a:rPr sz="2450" spc="-10" dirty="0">
                <a:latin typeface="Times New Roman"/>
                <a:cs typeface="Times New Roman"/>
              </a:rPr>
              <a:t> </a:t>
            </a:r>
            <a:r>
              <a:rPr sz="2450" spc="15" dirty="0">
                <a:latin typeface="Times New Roman"/>
                <a:cs typeface="Times New Roman"/>
              </a:rPr>
              <a:t>gruppo.</a:t>
            </a:r>
            <a:endParaRPr sz="2450" dirty="0">
              <a:latin typeface="Times New Roman"/>
              <a:cs typeface="Times New Roman"/>
            </a:endParaRPr>
          </a:p>
          <a:p>
            <a:pPr marL="327660" marR="334010" indent="-315595">
              <a:lnSpc>
                <a:spcPct val="119700"/>
              </a:lnSpc>
              <a:spcBef>
                <a:spcPts val="8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	</a:t>
            </a:r>
            <a:r>
              <a:rPr sz="2450" spc="10" dirty="0">
                <a:latin typeface="Times New Roman"/>
                <a:cs typeface="Times New Roman"/>
              </a:rPr>
              <a:t>Essere considerato responsabile </a:t>
            </a:r>
            <a:r>
              <a:rPr sz="2450" spc="15" dirty="0">
                <a:latin typeface="Times New Roman"/>
                <a:cs typeface="Times New Roman"/>
              </a:rPr>
              <a:t>da un gruppo </a:t>
            </a:r>
            <a:r>
              <a:rPr sz="2450" spc="10" dirty="0">
                <a:latin typeface="Times New Roman"/>
                <a:cs typeface="Times New Roman"/>
              </a:rPr>
              <a:t>di coetanei,  </a:t>
            </a:r>
            <a:r>
              <a:rPr sz="2450" spc="5" dirty="0">
                <a:latin typeface="Times New Roman"/>
                <a:cs typeface="Times New Roman"/>
              </a:rPr>
              <a:t>infatti, </a:t>
            </a:r>
            <a:r>
              <a:rPr sz="2450" spc="15" dirty="0">
                <a:latin typeface="Times New Roman"/>
                <a:cs typeface="Times New Roman"/>
              </a:rPr>
              <a:t>è </a:t>
            </a:r>
            <a:r>
              <a:rPr sz="2450" spc="10" dirty="0">
                <a:latin typeface="Times New Roman"/>
                <a:cs typeface="Times New Roman"/>
              </a:rPr>
              <a:t>esattamente quello che molti adolescenti</a:t>
            </a:r>
            <a:r>
              <a:rPr sz="2450" spc="-3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cercano.</a:t>
            </a:r>
            <a:endParaRPr sz="2450" dirty="0">
              <a:latin typeface="Times New Roman"/>
              <a:cs typeface="Times New Roman"/>
            </a:endParaRPr>
          </a:p>
          <a:p>
            <a:pPr marL="367030" marR="5080" indent="-354965">
              <a:lnSpc>
                <a:spcPct val="100800"/>
              </a:lnSpc>
              <a:spcBef>
                <a:spcPts val="66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5" dirty="0">
                <a:latin typeface="Times New Roman"/>
                <a:cs typeface="Times New Roman"/>
              </a:rPr>
              <a:t>Una </a:t>
            </a:r>
            <a:r>
              <a:rPr sz="2450" spc="10" dirty="0">
                <a:latin typeface="Times New Roman"/>
                <a:cs typeface="Times New Roman"/>
              </a:rPr>
              <a:t>struttura che </a:t>
            </a:r>
            <a:r>
              <a:rPr sz="2450" spc="15" dirty="0">
                <a:latin typeface="Times New Roman"/>
                <a:cs typeface="Times New Roman"/>
              </a:rPr>
              <a:t>è </a:t>
            </a:r>
            <a:r>
              <a:rPr sz="2450" spc="10" dirty="0">
                <a:latin typeface="Times New Roman"/>
                <a:cs typeface="Times New Roman"/>
              </a:rPr>
              <a:t>sia </a:t>
            </a:r>
            <a:r>
              <a:rPr sz="2450" spc="5" dirty="0">
                <a:latin typeface="Times New Roman"/>
                <a:cs typeface="Times New Roman"/>
              </a:rPr>
              <a:t>stabile </a:t>
            </a:r>
            <a:r>
              <a:rPr sz="2450" spc="10" dirty="0">
                <a:latin typeface="Times New Roman"/>
                <a:cs typeface="Times New Roman"/>
              </a:rPr>
              <a:t>che di valore </a:t>
            </a:r>
            <a:r>
              <a:rPr sz="2450" dirty="0">
                <a:latin typeface="Times New Roman"/>
                <a:cs typeface="Times New Roman"/>
              </a:rPr>
              <a:t>(significando </a:t>
            </a:r>
            <a:r>
              <a:rPr sz="2450" spc="10" dirty="0">
                <a:latin typeface="Times New Roman"/>
                <a:cs typeface="Times New Roman"/>
              </a:rPr>
              <a:t>che  </a:t>
            </a:r>
            <a:r>
              <a:rPr sz="2450" spc="5" dirty="0">
                <a:latin typeface="Times New Roman"/>
                <a:cs typeface="Times New Roman"/>
              </a:rPr>
              <a:t>altre attività </a:t>
            </a:r>
            <a:r>
              <a:rPr sz="2450" spc="10" dirty="0">
                <a:latin typeface="Times New Roman"/>
                <a:cs typeface="Times New Roman"/>
              </a:rPr>
              <a:t>si </a:t>
            </a:r>
            <a:r>
              <a:rPr sz="2450" spc="15" dirty="0">
                <a:latin typeface="Times New Roman"/>
                <a:cs typeface="Times New Roman"/>
              </a:rPr>
              <a:t>possono </a:t>
            </a:r>
            <a:r>
              <a:rPr sz="2450" spc="10" dirty="0">
                <a:latin typeface="Times New Roman"/>
                <a:cs typeface="Times New Roman"/>
              </a:rPr>
              <a:t>perdere) aumenta soltanto </a:t>
            </a:r>
            <a:r>
              <a:rPr sz="2450" spc="5" dirty="0">
                <a:latin typeface="Times New Roman"/>
                <a:cs typeface="Times New Roman"/>
              </a:rPr>
              <a:t>il </a:t>
            </a:r>
            <a:r>
              <a:rPr sz="2450" spc="10" dirty="0">
                <a:latin typeface="Times New Roman"/>
                <a:cs typeface="Times New Roman"/>
              </a:rPr>
              <a:t>loro  desiderio di essere parte di qualcosa che conti</a:t>
            </a:r>
            <a:r>
              <a:rPr sz="2450" spc="-2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davvero.</a:t>
            </a:r>
            <a:endParaRPr sz="2450" dirty="0">
              <a:latin typeface="Times New Roman"/>
              <a:cs typeface="Times New Roman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80B4D841-C9F4-441E-9EE5-4E222CC6FFBA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35</a:t>
            </a:fld>
            <a:endParaRPr lang="it-IT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25562" y="1873250"/>
            <a:ext cx="8042275" cy="45294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7030" marR="5080" indent="-354965">
              <a:lnSpc>
                <a:spcPct val="100099"/>
              </a:lnSpc>
              <a:spcBef>
                <a:spcPts val="95"/>
              </a:spcBef>
              <a:tabLst>
                <a:tab pos="367030" algn="l"/>
                <a:tab pos="6191885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i="1" spc="-5" dirty="0">
                <a:latin typeface="Times New Roman"/>
                <a:cs typeface="Times New Roman"/>
              </a:rPr>
              <a:t>In Religious Education Ministry with Youth</a:t>
            </a:r>
            <a:r>
              <a:rPr sz="2900" spc="-5" dirty="0">
                <a:latin typeface="Times New Roman"/>
                <a:cs typeface="Times New Roman"/>
              </a:rPr>
              <a:t>,  Lawrence Richards afferma che quando domandava  ai teenager “Come </a:t>
            </a:r>
            <a:r>
              <a:rPr sz="2900" spc="-20" dirty="0">
                <a:latin typeface="Times New Roman"/>
                <a:cs typeface="Times New Roman"/>
              </a:rPr>
              <a:t>definisci </a:t>
            </a:r>
            <a:r>
              <a:rPr sz="2900" spc="-5" dirty="0">
                <a:latin typeface="Times New Roman"/>
                <a:cs typeface="Times New Roman"/>
              </a:rPr>
              <a:t>la parola </a:t>
            </a:r>
            <a:r>
              <a:rPr sz="2900" i="1" spc="-5" dirty="0">
                <a:latin typeface="Times New Roman"/>
                <a:cs typeface="Times New Roman"/>
              </a:rPr>
              <a:t>chiesa</a:t>
            </a:r>
            <a:r>
              <a:rPr sz="2900" spc="-5" dirty="0">
                <a:latin typeface="Times New Roman"/>
                <a:cs typeface="Times New Roman"/>
              </a:rPr>
              <a:t>?" quasi  tutti </a:t>
            </a:r>
            <a:r>
              <a:rPr sz="2900" spc="-20" dirty="0">
                <a:latin typeface="Times New Roman"/>
                <a:cs typeface="Times New Roman"/>
              </a:rPr>
              <a:t>definivano </a:t>
            </a:r>
            <a:r>
              <a:rPr sz="2900" spc="-5" dirty="0">
                <a:latin typeface="Times New Roman"/>
                <a:cs typeface="Times New Roman"/>
              </a:rPr>
              <a:t>la parola con</a:t>
            </a:r>
            <a:r>
              <a:rPr sz="2900" spc="5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una</a:t>
            </a:r>
            <a:r>
              <a:rPr sz="2900" spc="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forte	dimensione  relazionale—per esempio, “un gruppo di persone  che si prendono cura gli uni degli altri e si  sostengono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reciprocamente."</a:t>
            </a:r>
            <a:endParaRPr sz="2900" dirty="0">
              <a:latin typeface="Times New Roman"/>
              <a:cs typeface="Times New Roman"/>
            </a:endParaRPr>
          </a:p>
          <a:p>
            <a:pPr marL="367030" marR="11430" indent="-354965">
              <a:lnSpc>
                <a:spcPct val="100099"/>
              </a:lnSpc>
              <a:spcBef>
                <a:spcPts val="625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Potete aspettarvi che gli adolescenti si impegnino in  una comunità cristiana se sentono il senso di  appartenenza.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CB0DB96C-1EF0-4E80-AEE0-7F1622BC669C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36</a:t>
            </a:fld>
            <a:endParaRPr lang="it-IT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30810" marR="5080" indent="-118745">
              <a:lnSpc>
                <a:spcPct val="100299"/>
              </a:lnSpc>
              <a:spcBef>
                <a:spcPts val="110"/>
              </a:spcBef>
            </a:pPr>
            <a:r>
              <a:rPr spc="10" dirty="0"/>
              <a:t>Aspettarsi “nuova” </a:t>
            </a:r>
            <a:r>
              <a:rPr spc="5" dirty="0"/>
              <a:t>religiosità</a:t>
            </a:r>
            <a:r>
              <a:rPr spc="-55" dirty="0"/>
              <a:t> </a:t>
            </a:r>
            <a:r>
              <a:rPr spc="10" dirty="0"/>
              <a:t>e  </a:t>
            </a:r>
            <a:r>
              <a:rPr spc="5" dirty="0"/>
              <a:t>“spiritualità”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6880" y="2156307"/>
            <a:ext cx="2868295" cy="40671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7030" marR="5080" indent="-354965">
              <a:lnSpc>
                <a:spcPct val="100499"/>
              </a:lnSpc>
              <a:spcBef>
                <a:spcPts val="90"/>
              </a:spcBef>
              <a:tabLst>
                <a:tab pos="367030" algn="l"/>
              </a:tabLst>
            </a:pPr>
            <a:r>
              <a:rPr sz="3300" spc="-147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3300" dirty="0">
                <a:latin typeface="Times New Roman"/>
                <a:cs typeface="Times New Roman"/>
              </a:rPr>
              <a:t>La ricerca  della fede per  </a:t>
            </a:r>
            <a:r>
              <a:rPr sz="3300" spc="5" dirty="0">
                <a:latin typeface="Times New Roman"/>
                <a:cs typeface="Times New Roman"/>
              </a:rPr>
              <a:t>un</a:t>
            </a:r>
            <a:r>
              <a:rPr sz="3300" spc="-7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adolescente  deve essere  sostenuta </a:t>
            </a:r>
            <a:r>
              <a:rPr sz="3300" spc="5" dirty="0">
                <a:latin typeface="Times New Roman"/>
                <a:cs typeface="Times New Roman"/>
              </a:rPr>
              <a:t>da  </a:t>
            </a:r>
            <a:r>
              <a:rPr sz="3300" dirty="0">
                <a:latin typeface="Times New Roman"/>
                <a:cs typeface="Times New Roman"/>
              </a:rPr>
              <a:t>deliberate  azioni che la  curino.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95088" y="2042811"/>
            <a:ext cx="5047488" cy="47277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C9C341E3-B114-4DB3-BCA2-A8898B55A2FE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37</a:t>
            </a:fld>
            <a:endParaRPr lang="it-IT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08100" y="1873250"/>
            <a:ext cx="3621404" cy="4190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7030" marR="5080" indent="-354965">
              <a:lnSpc>
                <a:spcPct val="101400"/>
              </a:lnSpc>
              <a:spcBef>
                <a:spcPts val="9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Gli adolescenti capiscono  l’importanza degli  insegnamenti </a:t>
            </a:r>
            <a:r>
              <a:rPr sz="2450" spc="5" dirty="0">
                <a:latin typeface="Times New Roman"/>
                <a:cs typeface="Times New Roman"/>
              </a:rPr>
              <a:t>spirituali;  </a:t>
            </a:r>
            <a:r>
              <a:rPr sz="2450" spc="10" dirty="0">
                <a:latin typeface="Times New Roman"/>
                <a:cs typeface="Times New Roman"/>
              </a:rPr>
              <a:t>dubitare che siano pronti  per </a:t>
            </a:r>
            <a:r>
              <a:rPr sz="2450" spc="15" dirty="0">
                <a:latin typeface="Times New Roman"/>
                <a:cs typeface="Times New Roman"/>
              </a:rPr>
              <a:t>uno </a:t>
            </a:r>
            <a:r>
              <a:rPr sz="2450" spc="10" dirty="0">
                <a:latin typeface="Times New Roman"/>
                <a:cs typeface="Times New Roman"/>
              </a:rPr>
              <a:t>studio regolare  della Bibbia, per </a:t>
            </a:r>
            <a:r>
              <a:rPr sz="2450" spc="5" dirty="0">
                <a:latin typeface="Times New Roman"/>
                <a:cs typeface="Times New Roman"/>
              </a:rPr>
              <a:t>la  </a:t>
            </a:r>
            <a:r>
              <a:rPr sz="2450" spc="10" dirty="0">
                <a:latin typeface="Times New Roman"/>
                <a:cs typeface="Times New Roman"/>
              </a:rPr>
              <a:t>preghiera spontanea, per  </a:t>
            </a:r>
            <a:r>
              <a:rPr sz="2450" spc="15" dirty="0">
                <a:latin typeface="Times New Roman"/>
                <a:cs typeface="Times New Roman"/>
              </a:rPr>
              <a:t>un </a:t>
            </a:r>
            <a:r>
              <a:rPr sz="2450" spc="10" dirty="0">
                <a:latin typeface="Times New Roman"/>
                <a:cs typeface="Times New Roman"/>
              </a:rPr>
              <a:t>servizio  compassionevole </a:t>
            </a:r>
            <a:r>
              <a:rPr sz="2450" spc="15" dirty="0">
                <a:latin typeface="Times New Roman"/>
                <a:cs typeface="Times New Roman"/>
              </a:rPr>
              <a:t>e  </a:t>
            </a:r>
            <a:r>
              <a:rPr sz="2450" spc="10" dirty="0">
                <a:latin typeface="Times New Roman"/>
                <a:cs typeface="Times New Roman"/>
              </a:rPr>
              <a:t>l’adorazione settimanale  </a:t>
            </a:r>
            <a:r>
              <a:rPr sz="2450" spc="15" dirty="0">
                <a:latin typeface="Times New Roman"/>
                <a:cs typeface="Times New Roman"/>
              </a:rPr>
              <a:t>è un</a:t>
            </a:r>
            <a:r>
              <a:rPr sz="2450" spc="-1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errore.</a:t>
            </a:r>
            <a:endParaRPr sz="24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18100" y="1521524"/>
            <a:ext cx="4653153" cy="45420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A0200B5D-6297-4C3D-A2E2-705DF15E86F2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38</a:t>
            </a:fld>
            <a:endParaRPr lang="it-IT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57619" y="1873250"/>
            <a:ext cx="3062605" cy="3658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7365">
              <a:lnSpc>
                <a:spcPct val="119400"/>
              </a:lnSpc>
              <a:spcBef>
                <a:spcPts val="95"/>
              </a:spcBef>
            </a:pPr>
            <a:r>
              <a:rPr sz="3300" dirty="0">
                <a:latin typeface="Times New Roman"/>
                <a:cs typeface="Times New Roman"/>
              </a:rPr>
              <a:t>Gli</a:t>
            </a:r>
            <a:r>
              <a:rPr sz="3300" spc="-6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adolescenti  hanno</a:t>
            </a:r>
            <a:r>
              <a:rPr sz="3300" spc="-3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bisogno</a:t>
            </a: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3300" dirty="0">
                <a:latin typeface="Times New Roman"/>
                <a:cs typeface="Times New Roman"/>
              </a:rPr>
              <a:t>di essere</a:t>
            </a:r>
            <a:r>
              <a:rPr sz="3300" spc="-55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stimolati</a:t>
            </a:r>
          </a:p>
          <a:p>
            <a:pPr marL="12700" marR="635635">
              <a:lnSpc>
                <a:spcPct val="120200"/>
              </a:lnSpc>
              <a:spcBef>
                <a:spcPts val="105"/>
              </a:spcBef>
            </a:pPr>
            <a:r>
              <a:rPr sz="3300" dirty="0">
                <a:latin typeface="Times New Roman"/>
                <a:cs typeface="Times New Roman"/>
              </a:rPr>
              <a:t>per diventare  </a:t>
            </a:r>
            <a:r>
              <a:rPr sz="3300" spc="5" dirty="0">
                <a:latin typeface="Times New Roman"/>
                <a:cs typeface="Times New Roman"/>
              </a:rPr>
              <a:t>sp</a:t>
            </a:r>
            <a:r>
              <a:rPr sz="3300" spc="-5" dirty="0">
                <a:latin typeface="Times New Roman"/>
                <a:cs typeface="Times New Roman"/>
              </a:rPr>
              <a:t>i</a:t>
            </a:r>
            <a:r>
              <a:rPr sz="3300" dirty="0">
                <a:latin typeface="Times New Roman"/>
                <a:cs typeface="Times New Roman"/>
              </a:rPr>
              <a:t>r</a:t>
            </a:r>
            <a:r>
              <a:rPr sz="3300" spc="-5" dirty="0">
                <a:latin typeface="Times New Roman"/>
                <a:cs typeface="Times New Roman"/>
              </a:rPr>
              <a:t>it</a:t>
            </a:r>
            <a:r>
              <a:rPr sz="3300" spc="5" dirty="0">
                <a:latin typeface="Times New Roman"/>
                <a:cs typeface="Times New Roman"/>
              </a:rPr>
              <a:t>u</a:t>
            </a:r>
            <a:r>
              <a:rPr sz="3300" dirty="0">
                <a:latin typeface="Times New Roman"/>
                <a:cs typeface="Times New Roman"/>
              </a:rPr>
              <a:t>alme</a:t>
            </a:r>
            <a:r>
              <a:rPr sz="3300" spc="5" dirty="0">
                <a:latin typeface="Times New Roman"/>
                <a:cs typeface="Times New Roman"/>
              </a:rPr>
              <a:t>n</a:t>
            </a:r>
            <a:r>
              <a:rPr sz="3300" spc="-5" dirty="0">
                <a:latin typeface="Times New Roman"/>
                <a:cs typeface="Times New Roman"/>
              </a:rPr>
              <a:t>t</a:t>
            </a:r>
            <a:r>
              <a:rPr sz="3300" dirty="0">
                <a:latin typeface="Times New Roman"/>
                <a:cs typeface="Times New Roman"/>
              </a:rPr>
              <a:t>e  maturi</a:t>
            </a:r>
            <a:r>
              <a:rPr sz="3300" spc="-10" dirty="0">
                <a:latin typeface="Times New Roman"/>
                <a:cs typeface="Times New Roman"/>
              </a:rPr>
              <a:t> </a:t>
            </a:r>
            <a:r>
              <a:rPr sz="3300" dirty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4" name="object 4"/>
          <p:cNvSpPr/>
          <p:nvPr/>
        </p:nvSpPr>
        <p:spPr>
          <a:xfrm>
            <a:off x="4203700" y="1660036"/>
            <a:ext cx="5650496" cy="4236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53165317-38C1-41AA-A9D9-E80537FD2A87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39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326326"/>
            <a:ext cx="5431155" cy="128778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ts val="4970"/>
              </a:lnSpc>
              <a:spcBef>
                <a:spcPts val="265"/>
              </a:spcBef>
            </a:pPr>
            <a:r>
              <a:rPr sz="4150" spc="-10" dirty="0">
                <a:latin typeface="Arial"/>
                <a:cs typeface="Arial"/>
              </a:rPr>
              <a:t>Analisi </a:t>
            </a:r>
            <a:r>
              <a:rPr sz="4150" spc="-5" dirty="0">
                <a:latin typeface="Arial"/>
                <a:cs typeface="Arial"/>
              </a:rPr>
              <a:t>dello </a:t>
            </a:r>
            <a:r>
              <a:rPr sz="4150" spc="-15" dirty="0">
                <a:latin typeface="Arial"/>
                <a:cs typeface="Arial"/>
              </a:rPr>
              <a:t>sviluppo  </a:t>
            </a:r>
            <a:r>
              <a:rPr sz="4150" spc="-10" dirty="0">
                <a:latin typeface="Arial"/>
                <a:cs typeface="Arial"/>
              </a:rPr>
              <a:t>della fede</a:t>
            </a:r>
            <a:endParaRPr sz="41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0230" y="2215476"/>
            <a:ext cx="4100829" cy="40957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67030" marR="55880" indent="-354965">
              <a:lnSpc>
                <a:spcPct val="99600"/>
              </a:lnSpc>
              <a:spcBef>
                <a:spcPts val="11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L’opera di James Fowler  è annoverata fra gli studi  più vasti su come la fede  cambia a seconda  dell’età delle</a:t>
            </a:r>
            <a:r>
              <a:rPr sz="2900" spc="-2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persone.</a:t>
            </a:r>
            <a:endParaRPr sz="2900">
              <a:latin typeface="Times New Roman"/>
              <a:cs typeface="Times New Roman"/>
            </a:endParaRPr>
          </a:p>
          <a:p>
            <a:pPr marL="367030" marR="5080" indent="-354965" algn="just">
              <a:lnSpc>
                <a:spcPct val="100400"/>
              </a:lnSpc>
              <a:spcBef>
                <a:spcPts val="720"/>
              </a:spcBef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</a:t>
            </a:r>
            <a:r>
              <a:rPr sz="2900" spc="765" dirty="0">
                <a:solidFill>
                  <a:srgbClr val="FFCC00"/>
                </a:solidFill>
                <a:latin typeface="Arial"/>
                <a:cs typeface="Arial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Fowler delinea 6 stadi di  sviluppo della fede per la  spiritualità individuale (3  per gli</a:t>
            </a:r>
            <a:r>
              <a:rPr sz="2900" spc="-2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adolescenti).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7211" y="2042803"/>
            <a:ext cx="3928567" cy="50383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2AFE007E-D2C7-4AA5-8600-AC28BF632BFC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700" y="291236"/>
            <a:ext cx="6216650" cy="11588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110"/>
              </a:spcBef>
            </a:pPr>
            <a:r>
              <a:rPr spc="10" dirty="0"/>
              <a:t>Aspettarsi un </a:t>
            </a:r>
            <a:r>
              <a:rPr spc="5" dirty="0"/>
              <a:t>cristianesimo sia  verticale </a:t>
            </a:r>
            <a:r>
              <a:rPr spc="10" dirty="0"/>
              <a:t>che</a:t>
            </a:r>
            <a:r>
              <a:rPr dirty="0"/>
              <a:t> </a:t>
            </a:r>
            <a:r>
              <a:rPr spc="5" dirty="0"/>
              <a:t>orizzontale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55700" y="1929968"/>
            <a:ext cx="8024495" cy="4617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67030" marR="76835" indent="-354965">
              <a:lnSpc>
                <a:spcPct val="99600"/>
              </a:lnSpc>
              <a:spcBef>
                <a:spcPts val="11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Questa generazione possiede un forte cristianesimo  di </a:t>
            </a:r>
            <a:r>
              <a:rPr sz="2900" spc="-5" dirty="0" err="1">
                <a:latin typeface="Times New Roman"/>
                <a:cs typeface="Times New Roman"/>
              </a:rPr>
              <a:t>tipo</a:t>
            </a:r>
            <a:r>
              <a:rPr sz="2900" spc="-5" dirty="0">
                <a:latin typeface="Times New Roman"/>
                <a:cs typeface="Times New Roman"/>
              </a:rPr>
              <a:t> </a:t>
            </a:r>
            <a:r>
              <a:rPr sz="2900" spc="-5" dirty="0" err="1">
                <a:latin typeface="Times New Roman"/>
                <a:cs typeface="Times New Roman"/>
              </a:rPr>
              <a:t>verticale</a:t>
            </a:r>
            <a:r>
              <a:rPr lang="it-IT" sz="2900" spc="-5" dirty="0">
                <a:latin typeface="Times New Roman"/>
                <a:cs typeface="Times New Roman"/>
              </a:rPr>
              <a:t> </a:t>
            </a:r>
            <a:r>
              <a:rPr sz="2900" spc="-5" dirty="0" err="1">
                <a:latin typeface="Times New Roman"/>
                <a:cs typeface="Times New Roman"/>
              </a:rPr>
              <a:t>stabilisce</a:t>
            </a:r>
            <a:r>
              <a:rPr sz="2900" spc="-5" dirty="0">
                <a:latin typeface="Times New Roman"/>
                <a:cs typeface="Times New Roman"/>
              </a:rPr>
              <a:t> e mantiene cioè una  stretta relazione con Dio, con corrispondente enfasi  sulla preghiera, l’adorazione e altre attività che  tengono concentrati su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Dio.</a:t>
            </a:r>
            <a:endParaRPr sz="2900" dirty="0">
              <a:latin typeface="Times New Roman"/>
              <a:cs typeface="Times New Roman"/>
            </a:endParaRPr>
          </a:p>
          <a:p>
            <a:pPr marL="367030" marR="5080" indent="-354965">
              <a:lnSpc>
                <a:spcPct val="100400"/>
              </a:lnSpc>
              <a:spcBef>
                <a:spcPts val="72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Gli adolescenti, inoltre, sono grandemente capaci di  vivere una dimensione orizzontale del loro  cristianesimo che li spinge a cercare e a prendersi  cura di altre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persone.</a:t>
            </a:r>
            <a:endParaRPr sz="2900" dirty="0">
              <a:latin typeface="Times New Roman"/>
              <a:cs typeface="Times New Roman"/>
            </a:endParaRPr>
          </a:p>
          <a:p>
            <a:pPr marL="288290">
              <a:lnSpc>
                <a:spcPct val="100000"/>
              </a:lnSpc>
              <a:spcBef>
                <a:spcPts val="635"/>
              </a:spcBef>
            </a:pPr>
            <a:r>
              <a:rPr sz="2900" spc="-5" dirty="0">
                <a:latin typeface="Times New Roman"/>
                <a:cs typeface="Times New Roman"/>
              </a:rPr>
              <a:t>(Una qualità della “fede</a:t>
            </a:r>
            <a:r>
              <a:rPr sz="2900" spc="-1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matura.”)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8CAD96DE-A33E-475B-9E77-D8011FD6CC69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40</a:t>
            </a:fld>
            <a:endParaRPr lang="it-IT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308100" y="1873250"/>
            <a:ext cx="7452359" cy="317651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67030" marR="35560" indent="-354965">
              <a:lnSpc>
                <a:spcPct val="99600"/>
              </a:lnSpc>
              <a:spcBef>
                <a:spcPts val="11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Le ricerche di Peter Benson e dei suoi colleghi  </a:t>
            </a:r>
            <a:r>
              <a:rPr sz="2900" spc="-5" dirty="0" err="1">
                <a:latin typeface="Times New Roman"/>
                <a:cs typeface="Times New Roman"/>
              </a:rPr>
              <a:t>rivelano</a:t>
            </a:r>
            <a:r>
              <a:rPr sz="2900" spc="-5" dirty="0">
                <a:latin typeface="Times New Roman"/>
                <a:cs typeface="Times New Roman"/>
              </a:rPr>
              <a:t> </a:t>
            </a:r>
            <a:r>
              <a:rPr sz="2900" spc="-5" dirty="0" err="1">
                <a:latin typeface="Times New Roman"/>
                <a:cs typeface="Times New Roman"/>
              </a:rPr>
              <a:t>che</a:t>
            </a:r>
            <a:r>
              <a:rPr lang="it-IT" sz="2900" spc="-5" dirty="0">
                <a:latin typeface="Times New Roman"/>
                <a:cs typeface="Times New Roman"/>
              </a:rPr>
              <a:t>:</a:t>
            </a:r>
          </a:p>
          <a:p>
            <a:pPr marL="367030" marR="35560" indent="-354965">
              <a:lnSpc>
                <a:spcPct val="99600"/>
              </a:lnSpc>
              <a:spcBef>
                <a:spcPts val="110"/>
              </a:spcBef>
              <a:tabLst>
                <a:tab pos="367030" algn="l"/>
              </a:tabLst>
            </a:pPr>
            <a:r>
              <a:rPr lang="it-IT" sz="2900" spc="-5" dirty="0">
                <a:latin typeface="Times New Roman"/>
                <a:cs typeface="Times New Roman"/>
              </a:rPr>
              <a:t>  - i</a:t>
            </a:r>
            <a:r>
              <a:rPr sz="2900" spc="-5" dirty="0">
                <a:latin typeface="Times New Roman"/>
                <a:cs typeface="Times New Roman"/>
              </a:rPr>
              <a:t>l 30% degli adolescenti sono  orientati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 err="1">
                <a:latin typeface="Times New Roman"/>
                <a:cs typeface="Times New Roman"/>
              </a:rPr>
              <a:t>verticalmente</a:t>
            </a:r>
            <a:r>
              <a:rPr sz="2900" spc="-5" dirty="0">
                <a:latin typeface="Times New Roman"/>
                <a:cs typeface="Times New Roman"/>
              </a:rPr>
              <a:t>,</a:t>
            </a:r>
            <a:endParaRPr lang="it-IT" sz="2900" dirty="0">
              <a:latin typeface="Times New Roman"/>
              <a:cs typeface="Times New Roman"/>
            </a:endParaRPr>
          </a:p>
          <a:p>
            <a:pPr marL="367030" marR="35560" indent="-354965">
              <a:lnSpc>
                <a:spcPct val="99600"/>
              </a:lnSpc>
              <a:spcBef>
                <a:spcPts val="110"/>
              </a:spcBef>
              <a:tabLst>
                <a:tab pos="367030" algn="l"/>
              </a:tabLst>
            </a:pPr>
            <a:r>
              <a:rPr lang="it-IT" sz="2900" spc="-5" dirty="0">
                <a:latin typeface="Times New Roman"/>
                <a:cs typeface="Times New Roman"/>
              </a:rPr>
              <a:t>  - </a:t>
            </a:r>
            <a:r>
              <a:rPr sz="2900" spc="-5" dirty="0">
                <a:latin typeface="Times New Roman"/>
                <a:cs typeface="Times New Roman"/>
              </a:rPr>
              <a:t>il 15 % lo </a:t>
            </a:r>
            <a:r>
              <a:rPr sz="2900" spc="-5" dirty="0" err="1">
                <a:latin typeface="Times New Roman"/>
                <a:cs typeface="Times New Roman"/>
              </a:rPr>
              <a:t>sono</a:t>
            </a:r>
            <a:r>
              <a:rPr sz="2900" spc="-5" dirty="0">
                <a:latin typeface="Times New Roman"/>
                <a:cs typeface="Times New Roman"/>
              </a:rPr>
              <a:t> </a:t>
            </a:r>
            <a:r>
              <a:rPr sz="2900" spc="-5" dirty="0" err="1">
                <a:latin typeface="Times New Roman"/>
                <a:cs typeface="Times New Roman"/>
              </a:rPr>
              <a:t>orizzontalmente</a:t>
            </a:r>
            <a:r>
              <a:rPr lang="it-IT" sz="2900" spc="-5" dirty="0">
                <a:latin typeface="Times New Roman"/>
                <a:cs typeface="Times New Roman"/>
              </a:rPr>
              <a:t>,</a:t>
            </a:r>
          </a:p>
          <a:p>
            <a:pPr marL="367030" marR="35560" indent="-354965">
              <a:lnSpc>
                <a:spcPct val="99600"/>
              </a:lnSpc>
              <a:spcBef>
                <a:spcPts val="110"/>
              </a:spcBef>
              <a:tabLst>
                <a:tab pos="367030" algn="l"/>
              </a:tabLst>
            </a:pPr>
            <a:r>
              <a:rPr lang="it-IT" sz="2900" spc="-5" dirty="0">
                <a:latin typeface="Times New Roman"/>
                <a:cs typeface="Times New Roman"/>
              </a:rPr>
              <a:t>  -</a:t>
            </a:r>
            <a:r>
              <a:rPr sz="2900" spc="-5" dirty="0">
                <a:latin typeface="Times New Roman"/>
                <a:cs typeface="Times New Roman"/>
              </a:rPr>
              <a:t> il 55 %  equilibrano</a:t>
            </a:r>
            <a:r>
              <a:rPr sz="2900" spc="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le</a:t>
            </a:r>
            <a:r>
              <a:rPr sz="2900" spc="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dimensioni	verticali e orizzontali  della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5" dirty="0" err="1">
                <a:latin typeface="Times New Roman"/>
                <a:cs typeface="Times New Roman"/>
              </a:rPr>
              <a:t>religione</a:t>
            </a:r>
            <a:r>
              <a:rPr sz="2900" spc="-5" dirty="0">
                <a:latin typeface="Times New Roman"/>
                <a:cs typeface="Times New Roman"/>
              </a:rPr>
              <a:t>.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6B809FD2-8AA2-415E-A56F-736B1D220ED0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41</a:t>
            </a:fld>
            <a:endParaRPr lang="it-IT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562860" marR="5080" indent="-1322070">
              <a:lnSpc>
                <a:spcPct val="100299"/>
              </a:lnSpc>
              <a:spcBef>
                <a:spcPts val="110"/>
              </a:spcBef>
            </a:pPr>
            <a:r>
              <a:rPr spc="10" dirty="0"/>
              <a:t>Aspettarsi uno </a:t>
            </a:r>
            <a:r>
              <a:rPr spc="5" dirty="0"/>
              <a:t>stile </a:t>
            </a:r>
            <a:r>
              <a:rPr spc="10" dirty="0"/>
              <a:t>di</a:t>
            </a:r>
            <a:r>
              <a:rPr spc="-70" dirty="0"/>
              <a:t> </a:t>
            </a:r>
            <a:r>
              <a:rPr spc="5" dirty="0"/>
              <a:t>vita  cristocentrico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06880" y="2156307"/>
            <a:ext cx="8096884" cy="462153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67030" marR="5080" indent="-354965">
              <a:lnSpc>
                <a:spcPct val="101099"/>
              </a:lnSpc>
              <a:spcBef>
                <a:spcPts val="60"/>
              </a:spcBef>
              <a:tabLst>
                <a:tab pos="367030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A cosa assomiglia lo stile di vita cristocentrico in un  adolescente?</a:t>
            </a:r>
            <a:endParaRPr sz="2900" dirty="0">
              <a:latin typeface="Times New Roman"/>
              <a:cs typeface="Times New Roman"/>
            </a:endParaRPr>
          </a:p>
          <a:p>
            <a:pPr marL="367030" marR="5715" indent="-354965">
              <a:lnSpc>
                <a:spcPct val="100400"/>
              </a:lnSpc>
              <a:spcBef>
                <a:spcPts val="615"/>
              </a:spcBef>
              <a:tabLst>
                <a:tab pos="459105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	</a:t>
            </a:r>
            <a:r>
              <a:rPr sz="2900" spc="-5" dirty="0">
                <a:latin typeface="Times New Roman"/>
                <a:cs typeface="Times New Roman"/>
              </a:rPr>
              <a:t>In Ecclesiaste è scritto che molta conoscenza porta  molto affanno (Eccl. 1</a:t>
            </a:r>
            <a:r>
              <a:rPr lang="it-IT" sz="2900" spc="-5" dirty="0">
                <a:latin typeface="Times New Roman"/>
                <a:cs typeface="Times New Roman"/>
              </a:rPr>
              <a:t>,</a:t>
            </a:r>
            <a:r>
              <a:rPr sz="2900" spc="-5" dirty="0">
                <a:latin typeface="Times New Roman"/>
                <a:cs typeface="Times New Roman"/>
              </a:rPr>
              <a:t>18). Ecco il motivo per cui le  persone che vivono una nuova ricerca spirituale non  credono troppo a qualsiasi cosa. Sono timorosi.</a:t>
            </a:r>
            <a:endParaRPr sz="2900" dirty="0">
              <a:latin typeface="Times New Roman"/>
              <a:cs typeface="Times New Roman"/>
            </a:endParaRPr>
          </a:p>
          <a:p>
            <a:pPr marL="367030" marR="114300" indent="12700">
              <a:lnSpc>
                <a:spcPct val="100400"/>
              </a:lnSpc>
              <a:spcBef>
                <a:spcPts val="620"/>
              </a:spcBef>
            </a:pPr>
            <a:r>
              <a:rPr sz="2900" spc="-5" dirty="0">
                <a:latin typeface="Times New Roman"/>
                <a:cs typeface="Times New Roman"/>
              </a:rPr>
              <a:t>Si trovano in una specie di sospensione temporanea  della fede. Ma l’esplorazione è ancora necessaria,  poichè da esse viene fuori la scoperta di nuove  fondamenta che maturano la</a:t>
            </a:r>
            <a:r>
              <a:rPr sz="2900" spc="-15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fede.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79E196B1-118F-4C64-83B1-D24E4A6D720F}" type="datetime1">
              <a:rPr lang="en-US" smtClean="0"/>
              <a:t>1/8/2023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42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326326"/>
            <a:ext cx="5431155" cy="128778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ts val="4970"/>
              </a:lnSpc>
              <a:spcBef>
                <a:spcPts val="265"/>
              </a:spcBef>
            </a:pPr>
            <a:r>
              <a:rPr sz="4150" spc="-10" dirty="0">
                <a:latin typeface="Arial"/>
                <a:cs typeface="Arial"/>
              </a:rPr>
              <a:t>Analisi </a:t>
            </a:r>
            <a:r>
              <a:rPr sz="4150" spc="-5" dirty="0">
                <a:latin typeface="Arial"/>
                <a:cs typeface="Arial"/>
              </a:rPr>
              <a:t>dello </a:t>
            </a:r>
            <a:r>
              <a:rPr sz="4150" spc="-15" dirty="0">
                <a:latin typeface="Arial"/>
                <a:cs typeface="Arial"/>
              </a:rPr>
              <a:t>sviluppo  </a:t>
            </a:r>
            <a:r>
              <a:rPr sz="4150" spc="-10" dirty="0">
                <a:latin typeface="Arial"/>
                <a:cs typeface="Arial"/>
              </a:rPr>
              <a:t>della fede</a:t>
            </a:r>
            <a:endParaRPr sz="41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82693" y="2183925"/>
            <a:ext cx="5136515" cy="286258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67030" marR="5080" indent="-354965">
              <a:lnSpc>
                <a:spcPts val="2690"/>
              </a:lnSpc>
              <a:spcBef>
                <a:spcPts val="430"/>
              </a:spcBef>
              <a:tabLst>
                <a:tab pos="367030" algn="l"/>
                <a:tab pos="398526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Il primo stadio </a:t>
            </a:r>
            <a:r>
              <a:rPr sz="2450" spc="15" dirty="0">
                <a:latin typeface="Times New Roman"/>
                <a:cs typeface="Times New Roman"/>
              </a:rPr>
              <a:t>è </a:t>
            </a:r>
            <a:r>
              <a:rPr sz="2450" spc="10" dirty="0">
                <a:latin typeface="Times New Roman"/>
                <a:cs typeface="Times New Roman"/>
              </a:rPr>
              <a:t>quello</a:t>
            </a:r>
            <a:r>
              <a:rPr sz="2450" spc="1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che	Fowler  chiama </a:t>
            </a:r>
            <a:r>
              <a:rPr sz="2450" i="1" spc="10" dirty="0">
                <a:latin typeface="Times New Roman"/>
                <a:cs typeface="Times New Roman"/>
              </a:rPr>
              <a:t>fede </a:t>
            </a:r>
            <a:r>
              <a:rPr sz="2450" i="1" spc="5" dirty="0">
                <a:latin typeface="Times New Roman"/>
                <a:cs typeface="Times New Roman"/>
              </a:rPr>
              <a:t>mitico-letterale,</a:t>
            </a:r>
            <a:r>
              <a:rPr sz="2450" spc="5" dirty="0">
                <a:latin typeface="Times New Roman"/>
                <a:cs typeface="Times New Roman"/>
              </a:rPr>
              <a:t>la </a:t>
            </a:r>
            <a:r>
              <a:rPr sz="2450" spc="10" dirty="0">
                <a:latin typeface="Times New Roman"/>
                <a:cs typeface="Times New Roman"/>
              </a:rPr>
              <a:t>fase in  cui </a:t>
            </a:r>
            <a:r>
              <a:rPr sz="2450" spc="5" dirty="0">
                <a:latin typeface="Times New Roman"/>
                <a:cs typeface="Times New Roman"/>
              </a:rPr>
              <a:t>la </a:t>
            </a:r>
            <a:r>
              <a:rPr sz="2450" spc="10" dirty="0">
                <a:latin typeface="Times New Roman"/>
                <a:cs typeface="Times New Roman"/>
              </a:rPr>
              <a:t>maggior parte degli adolescenti  comincia </a:t>
            </a:r>
            <a:r>
              <a:rPr sz="2450" spc="5" dirty="0">
                <a:latin typeface="Times New Roman"/>
                <a:cs typeface="Times New Roman"/>
              </a:rPr>
              <a:t>il </a:t>
            </a:r>
            <a:r>
              <a:rPr sz="2450" spc="15" dirty="0">
                <a:latin typeface="Times New Roman"/>
                <a:cs typeface="Times New Roman"/>
              </a:rPr>
              <a:t>suo </a:t>
            </a:r>
            <a:r>
              <a:rPr sz="2450" spc="10" dirty="0">
                <a:latin typeface="Times New Roman"/>
                <a:cs typeface="Times New Roman"/>
              </a:rPr>
              <a:t>viaggio</a:t>
            </a:r>
            <a:r>
              <a:rPr sz="2450" spc="-15" dirty="0">
                <a:latin typeface="Times New Roman"/>
                <a:cs typeface="Times New Roman"/>
              </a:rPr>
              <a:t> </a:t>
            </a:r>
            <a:r>
              <a:rPr sz="2450" spc="5" dirty="0">
                <a:latin typeface="Times New Roman"/>
                <a:cs typeface="Times New Roman"/>
              </a:rPr>
              <a:t>spirituale.</a:t>
            </a:r>
            <a:endParaRPr sz="2450">
              <a:latin typeface="Times New Roman"/>
              <a:cs typeface="Times New Roman"/>
            </a:endParaRPr>
          </a:p>
          <a:p>
            <a:pPr marL="367030" marR="187960" indent="-354965">
              <a:lnSpc>
                <a:spcPct val="90700"/>
              </a:lnSpc>
              <a:spcBef>
                <a:spcPts val="58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Ragionando ad </a:t>
            </a:r>
            <a:r>
              <a:rPr sz="2450" spc="15" dirty="0">
                <a:latin typeface="Times New Roman"/>
                <a:cs typeface="Times New Roman"/>
              </a:rPr>
              <a:t>un </a:t>
            </a:r>
            <a:r>
              <a:rPr sz="2450" spc="5" dirty="0">
                <a:latin typeface="Times New Roman"/>
                <a:cs typeface="Times New Roman"/>
              </a:rPr>
              <a:t>livello </a:t>
            </a:r>
            <a:r>
              <a:rPr sz="2450" spc="10" dirty="0">
                <a:latin typeface="Times New Roman"/>
                <a:cs typeface="Times New Roman"/>
              </a:rPr>
              <a:t>concreto </a:t>
            </a:r>
            <a:r>
              <a:rPr sz="2450" spc="15" dirty="0">
                <a:latin typeface="Times New Roman"/>
                <a:cs typeface="Times New Roman"/>
              </a:rPr>
              <a:t>e  </a:t>
            </a:r>
            <a:r>
              <a:rPr sz="2450" spc="10" dirty="0">
                <a:latin typeface="Times New Roman"/>
                <a:cs typeface="Times New Roman"/>
              </a:rPr>
              <a:t>preadolescenziale, gli adolescenti  rispondono </a:t>
            </a:r>
            <a:r>
              <a:rPr sz="2450" spc="5" dirty="0">
                <a:latin typeface="Times New Roman"/>
                <a:cs typeface="Times New Roman"/>
              </a:rPr>
              <a:t>alla </a:t>
            </a:r>
            <a:r>
              <a:rPr sz="2450" spc="10" dirty="0">
                <a:latin typeface="Times New Roman"/>
                <a:cs typeface="Times New Roman"/>
              </a:rPr>
              <a:t>religione secondo </a:t>
            </a:r>
            <a:r>
              <a:rPr sz="2450" spc="5" dirty="0">
                <a:latin typeface="Times New Roman"/>
                <a:cs typeface="Times New Roman"/>
              </a:rPr>
              <a:t>le  </a:t>
            </a:r>
            <a:r>
              <a:rPr sz="2450" spc="10" dirty="0">
                <a:latin typeface="Times New Roman"/>
                <a:cs typeface="Times New Roman"/>
              </a:rPr>
              <a:t>loro</a:t>
            </a:r>
            <a:r>
              <a:rPr sz="2450" dirty="0">
                <a:latin typeface="Times New Roman"/>
                <a:cs typeface="Times New Roman"/>
              </a:rPr>
              <a:t> </a:t>
            </a:r>
            <a:r>
              <a:rPr sz="2450" spc="5" dirty="0">
                <a:latin typeface="Times New Roman"/>
                <a:cs typeface="Times New Roman"/>
              </a:rPr>
              <a:t>capacità.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52423" y="1963929"/>
            <a:ext cx="3044596" cy="5048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1942CC6A-0874-4531-AB90-72F333642C2A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326326"/>
            <a:ext cx="5431155" cy="128778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ts val="4970"/>
              </a:lnSpc>
              <a:spcBef>
                <a:spcPts val="265"/>
              </a:spcBef>
            </a:pPr>
            <a:r>
              <a:rPr sz="4150" spc="-10" dirty="0">
                <a:latin typeface="Arial"/>
                <a:cs typeface="Arial"/>
              </a:rPr>
              <a:t>Analisi </a:t>
            </a:r>
            <a:r>
              <a:rPr sz="4150" spc="-5" dirty="0">
                <a:latin typeface="Arial"/>
                <a:cs typeface="Arial"/>
              </a:rPr>
              <a:t>dello </a:t>
            </a:r>
            <a:r>
              <a:rPr sz="4150" spc="-15" dirty="0">
                <a:latin typeface="Arial"/>
                <a:cs typeface="Arial"/>
              </a:rPr>
              <a:t>sviluppo  </a:t>
            </a:r>
            <a:r>
              <a:rPr sz="4150" spc="-10" dirty="0">
                <a:latin typeface="Arial"/>
                <a:cs typeface="Arial"/>
              </a:rPr>
              <a:t>della fede</a:t>
            </a:r>
            <a:endParaRPr sz="41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98161" y="2137128"/>
            <a:ext cx="4720590" cy="350647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431925">
              <a:lnSpc>
                <a:spcPct val="100000"/>
              </a:lnSpc>
              <a:spcBef>
                <a:spcPts val="750"/>
              </a:spcBef>
            </a:pPr>
            <a:r>
              <a:rPr sz="2450" spc="15" dirty="0">
                <a:latin typeface="Times New Roman"/>
                <a:cs typeface="Times New Roman"/>
              </a:rPr>
              <a:t>Le </a:t>
            </a:r>
            <a:r>
              <a:rPr sz="2450" spc="10" dirty="0">
                <a:latin typeface="Times New Roman"/>
                <a:cs typeface="Times New Roman"/>
              </a:rPr>
              <a:t>persone in</a:t>
            </a:r>
            <a:r>
              <a:rPr sz="2450" spc="-2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questa</a:t>
            </a:r>
            <a:endParaRPr sz="2450">
              <a:latin typeface="Times New Roman"/>
              <a:cs typeface="Times New Roman"/>
            </a:endParaRPr>
          </a:p>
          <a:p>
            <a:pPr marL="1431925" marR="5080">
              <a:lnSpc>
                <a:spcPct val="121500"/>
              </a:lnSpc>
              <a:spcBef>
                <a:spcPts val="25"/>
              </a:spcBef>
            </a:pPr>
            <a:r>
              <a:rPr sz="2450" spc="10" dirty="0">
                <a:latin typeface="Times New Roman"/>
                <a:cs typeface="Times New Roman"/>
              </a:rPr>
              <a:t>fase considerano </a:t>
            </a:r>
            <a:r>
              <a:rPr sz="2450" spc="5" dirty="0">
                <a:latin typeface="Times New Roman"/>
                <a:cs typeface="Times New Roman"/>
              </a:rPr>
              <a:t>le </a:t>
            </a:r>
            <a:r>
              <a:rPr sz="2450" spc="10" dirty="0">
                <a:latin typeface="Times New Roman"/>
                <a:cs typeface="Times New Roman"/>
              </a:rPr>
              <a:t>storie  religiose </a:t>
            </a:r>
            <a:r>
              <a:rPr sz="2450" spc="15" dirty="0">
                <a:latin typeface="Times New Roman"/>
                <a:cs typeface="Times New Roman"/>
              </a:rPr>
              <a:t>e </a:t>
            </a:r>
            <a:r>
              <a:rPr sz="2450" spc="5" dirty="0">
                <a:latin typeface="Times New Roman"/>
                <a:cs typeface="Times New Roman"/>
              </a:rPr>
              <a:t>la </a:t>
            </a:r>
            <a:r>
              <a:rPr sz="2450" spc="10" dirty="0">
                <a:latin typeface="Times New Roman"/>
                <a:cs typeface="Times New Roman"/>
              </a:rPr>
              <a:t>musica in  </a:t>
            </a:r>
            <a:r>
              <a:rPr sz="2450" spc="15" dirty="0">
                <a:latin typeface="Times New Roman"/>
                <a:cs typeface="Times New Roman"/>
              </a:rPr>
              <a:t>modo </a:t>
            </a:r>
            <a:r>
              <a:rPr sz="2450" spc="5" dirty="0">
                <a:latin typeface="Times New Roman"/>
                <a:cs typeface="Times New Roman"/>
              </a:rPr>
              <a:t>letterale </a:t>
            </a:r>
            <a:r>
              <a:rPr sz="2450" spc="15" dirty="0">
                <a:latin typeface="Times New Roman"/>
                <a:cs typeface="Times New Roman"/>
              </a:rPr>
              <a:t>e</a:t>
            </a:r>
            <a:r>
              <a:rPr sz="2450" spc="-50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concreto.</a:t>
            </a:r>
            <a:endParaRPr sz="2450">
              <a:latin typeface="Times New Roman"/>
              <a:cs typeface="Times New Roman"/>
            </a:endParaRPr>
          </a:p>
          <a:p>
            <a:pPr marL="367030" marR="34925" indent="-354965">
              <a:lnSpc>
                <a:spcPct val="103000"/>
              </a:lnSpc>
              <a:spcBef>
                <a:spcPts val="49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Percepiscono </a:t>
            </a:r>
            <a:r>
              <a:rPr sz="2450" spc="15" dirty="0">
                <a:latin typeface="Times New Roman"/>
                <a:cs typeface="Times New Roman"/>
              </a:rPr>
              <a:t>Dio </a:t>
            </a:r>
            <a:r>
              <a:rPr sz="2450" spc="10" dirty="0">
                <a:latin typeface="Times New Roman"/>
                <a:cs typeface="Times New Roman"/>
              </a:rPr>
              <a:t>in </a:t>
            </a:r>
            <a:r>
              <a:rPr sz="2450" spc="15" dirty="0">
                <a:latin typeface="Times New Roman"/>
                <a:cs typeface="Times New Roman"/>
              </a:rPr>
              <a:t>forma</a:t>
            </a:r>
            <a:r>
              <a:rPr sz="2450" spc="-70" dirty="0">
                <a:latin typeface="Times New Roman"/>
                <a:cs typeface="Times New Roman"/>
              </a:rPr>
              <a:t> </a:t>
            </a:r>
            <a:r>
              <a:rPr sz="2450" spc="15" dirty="0">
                <a:latin typeface="Times New Roman"/>
                <a:cs typeface="Times New Roman"/>
              </a:rPr>
              <a:t>umana  </a:t>
            </a:r>
            <a:r>
              <a:rPr sz="2450" spc="10" dirty="0">
                <a:latin typeface="Times New Roman"/>
                <a:cs typeface="Times New Roman"/>
              </a:rPr>
              <a:t>che sta </a:t>
            </a:r>
            <a:r>
              <a:rPr sz="2450" spc="15" dirty="0">
                <a:latin typeface="Times New Roman"/>
                <a:cs typeface="Times New Roman"/>
              </a:rPr>
              <a:t>da </a:t>
            </a:r>
            <a:r>
              <a:rPr sz="2450" spc="10" dirty="0">
                <a:latin typeface="Times New Roman"/>
                <a:cs typeface="Times New Roman"/>
              </a:rPr>
              <a:t>qualche parte nel</a:t>
            </a:r>
            <a:r>
              <a:rPr sz="2450" spc="-6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celo.</a:t>
            </a:r>
            <a:endParaRPr sz="2450">
              <a:latin typeface="Times New Roman"/>
              <a:cs typeface="Times New Roman"/>
            </a:endParaRPr>
          </a:p>
          <a:p>
            <a:pPr marL="367030" marR="499109" indent="-354965">
              <a:lnSpc>
                <a:spcPts val="2920"/>
              </a:lnSpc>
              <a:spcBef>
                <a:spcPts val="775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Accettano </a:t>
            </a:r>
            <a:r>
              <a:rPr sz="2450" spc="5" dirty="0">
                <a:latin typeface="Times New Roman"/>
                <a:cs typeface="Times New Roman"/>
              </a:rPr>
              <a:t>il </a:t>
            </a:r>
            <a:r>
              <a:rPr sz="2450" spc="10" dirty="0">
                <a:latin typeface="Times New Roman"/>
                <a:cs typeface="Times New Roman"/>
              </a:rPr>
              <a:t>loro patrimonio  religioso, </a:t>
            </a:r>
            <a:r>
              <a:rPr sz="2450" spc="15" dirty="0">
                <a:latin typeface="Times New Roman"/>
                <a:cs typeface="Times New Roman"/>
              </a:rPr>
              <a:t>non </a:t>
            </a:r>
            <a:r>
              <a:rPr sz="2450" spc="10" dirty="0">
                <a:latin typeface="Times New Roman"/>
                <a:cs typeface="Times New Roman"/>
              </a:rPr>
              <a:t>fanno</a:t>
            </a:r>
            <a:r>
              <a:rPr sz="2450" spc="-3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domande.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09477" y="2594952"/>
            <a:ext cx="3627882" cy="3628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A2A92541-FB71-40E5-B7B0-91881EB6869B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326326"/>
            <a:ext cx="5431155" cy="128778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ts val="4970"/>
              </a:lnSpc>
              <a:spcBef>
                <a:spcPts val="265"/>
              </a:spcBef>
            </a:pPr>
            <a:r>
              <a:rPr sz="4150" spc="-10" dirty="0">
                <a:latin typeface="Arial"/>
                <a:cs typeface="Arial"/>
              </a:rPr>
              <a:t>Analisi </a:t>
            </a:r>
            <a:r>
              <a:rPr sz="4150" spc="-5" dirty="0">
                <a:latin typeface="Arial"/>
                <a:cs typeface="Arial"/>
              </a:rPr>
              <a:t>dello </a:t>
            </a:r>
            <a:r>
              <a:rPr sz="4150" spc="-15" dirty="0">
                <a:latin typeface="Arial"/>
                <a:cs typeface="Arial"/>
              </a:rPr>
              <a:t>sviluppo  </a:t>
            </a:r>
            <a:r>
              <a:rPr sz="4150" spc="-10" dirty="0">
                <a:latin typeface="Arial"/>
                <a:cs typeface="Arial"/>
              </a:rPr>
              <a:t>della fede</a:t>
            </a:r>
            <a:endParaRPr sz="41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19294" y="2145010"/>
            <a:ext cx="4593590" cy="5175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07034" marR="1104265" indent="-394335">
              <a:lnSpc>
                <a:spcPct val="111800"/>
              </a:lnSpc>
              <a:spcBef>
                <a:spcPts val="9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Nel II stadio </a:t>
            </a:r>
            <a:r>
              <a:rPr sz="2450" spc="5" dirty="0">
                <a:latin typeface="Times New Roman"/>
                <a:cs typeface="Times New Roman"/>
              </a:rPr>
              <a:t>la </a:t>
            </a:r>
            <a:r>
              <a:rPr sz="2450" spc="10" dirty="0">
                <a:latin typeface="Times New Roman"/>
                <a:cs typeface="Times New Roman"/>
              </a:rPr>
              <a:t>fede </a:t>
            </a:r>
            <a:r>
              <a:rPr sz="2450" spc="15" dirty="0">
                <a:latin typeface="Times New Roman"/>
                <a:cs typeface="Times New Roman"/>
              </a:rPr>
              <a:t>è  </a:t>
            </a:r>
            <a:r>
              <a:rPr sz="2450" spc="10" dirty="0">
                <a:latin typeface="Times New Roman"/>
                <a:cs typeface="Times New Roman"/>
              </a:rPr>
              <a:t>s</a:t>
            </a:r>
            <a:r>
              <a:rPr sz="2450" dirty="0">
                <a:latin typeface="Times New Roman"/>
                <a:cs typeface="Times New Roman"/>
              </a:rPr>
              <a:t>i</a:t>
            </a:r>
            <a:r>
              <a:rPr sz="2450" spc="15" dirty="0">
                <a:latin typeface="Times New Roman"/>
                <a:cs typeface="Times New Roman"/>
              </a:rPr>
              <a:t>n</a:t>
            </a:r>
            <a:r>
              <a:rPr sz="2450" spc="5" dirty="0">
                <a:latin typeface="Times New Roman"/>
                <a:cs typeface="Times New Roman"/>
              </a:rPr>
              <a:t>tetic</a:t>
            </a:r>
            <a:r>
              <a:rPr sz="2450" spc="10" dirty="0">
                <a:latin typeface="Times New Roman"/>
                <a:cs typeface="Times New Roman"/>
              </a:rPr>
              <a:t>o-c</a:t>
            </a:r>
            <a:r>
              <a:rPr sz="2450" spc="15" dirty="0">
                <a:latin typeface="Times New Roman"/>
                <a:cs typeface="Times New Roman"/>
              </a:rPr>
              <a:t>onv</a:t>
            </a:r>
            <a:r>
              <a:rPr sz="2450" spc="10" dirty="0">
                <a:latin typeface="Times New Roman"/>
                <a:cs typeface="Times New Roman"/>
              </a:rPr>
              <a:t>e</a:t>
            </a:r>
            <a:r>
              <a:rPr sz="2450" spc="15" dirty="0">
                <a:latin typeface="Times New Roman"/>
                <a:cs typeface="Times New Roman"/>
              </a:rPr>
              <a:t>n</a:t>
            </a:r>
            <a:r>
              <a:rPr sz="2450" spc="5" dirty="0">
                <a:latin typeface="Times New Roman"/>
                <a:cs typeface="Times New Roman"/>
              </a:rPr>
              <a:t>zi</a:t>
            </a:r>
            <a:r>
              <a:rPr sz="2450" spc="15" dirty="0">
                <a:latin typeface="Times New Roman"/>
                <a:cs typeface="Times New Roman"/>
              </a:rPr>
              <a:t>on</a:t>
            </a:r>
            <a:r>
              <a:rPr sz="2450" spc="5" dirty="0">
                <a:latin typeface="Times New Roman"/>
                <a:cs typeface="Times New Roman"/>
              </a:rPr>
              <a:t>ale.</a:t>
            </a:r>
            <a:endParaRPr sz="2450">
              <a:latin typeface="Times New Roman"/>
              <a:cs typeface="Times New Roman"/>
            </a:endParaRPr>
          </a:p>
          <a:p>
            <a:pPr marL="367030" marR="48260" indent="-354965">
              <a:lnSpc>
                <a:spcPct val="90700"/>
              </a:lnSpc>
              <a:spcBef>
                <a:spcPts val="650"/>
              </a:spcBef>
              <a:tabLst>
                <a:tab pos="367030" algn="l"/>
                <a:tab pos="180340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Nella prima adolescenza, con  l’aumento	delle capacità di  pensare in </a:t>
            </a:r>
            <a:r>
              <a:rPr sz="2450" spc="15" dirty="0">
                <a:latin typeface="Times New Roman"/>
                <a:cs typeface="Times New Roman"/>
              </a:rPr>
              <a:t>modo </a:t>
            </a:r>
            <a:r>
              <a:rPr sz="2450" spc="5" dirty="0">
                <a:latin typeface="Times New Roman"/>
                <a:cs typeface="Times New Roman"/>
              </a:rPr>
              <a:t>astratto </a:t>
            </a:r>
            <a:r>
              <a:rPr sz="2450" spc="10" dirty="0">
                <a:latin typeface="Times New Roman"/>
                <a:cs typeface="Times New Roman"/>
              </a:rPr>
              <a:t>(“stadio  delle operazioni</a:t>
            </a:r>
            <a:r>
              <a:rPr sz="2450" spc="-1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formali”),</a:t>
            </a:r>
            <a:endParaRPr sz="2450">
              <a:latin typeface="Times New Roman"/>
              <a:cs typeface="Times New Roman"/>
            </a:endParaRPr>
          </a:p>
          <a:p>
            <a:pPr marL="367030" marR="87630" indent="-40005">
              <a:lnSpc>
                <a:spcPct val="91800"/>
              </a:lnSpc>
              <a:spcBef>
                <a:spcPts val="585"/>
              </a:spcBef>
            </a:pPr>
            <a:r>
              <a:rPr sz="2450" spc="5" dirty="0">
                <a:latin typeface="Times New Roman"/>
                <a:cs typeface="Times New Roman"/>
              </a:rPr>
              <a:t>il </a:t>
            </a:r>
            <a:r>
              <a:rPr sz="2450" spc="10" dirty="0">
                <a:latin typeface="Times New Roman"/>
                <a:cs typeface="Times New Roman"/>
              </a:rPr>
              <a:t>principale compito del giovane  mettere d’accordo </a:t>
            </a:r>
            <a:r>
              <a:rPr sz="2450" spc="5" dirty="0">
                <a:latin typeface="Times New Roman"/>
                <a:cs typeface="Times New Roman"/>
              </a:rPr>
              <a:t>le </a:t>
            </a:r>
            <a:r>
              <a:rPr sz="2450" spc="10" dirty="0">
                <a:latin typeface="Times New Roman"/>
                <a:cs typeface="Times New Roman"/>
              </a:rPr>
              <a:t>proprie  vedute religiose con quelle  incompatibili degli</a:t>
            </a:r>
            <a:r>
              <a:rPr sz="2450" spc="-10" dirty="0">
                <a:latin typeface="Times New Roman"/>
                <a:cs typeface="Times New Roman"/>
              </a:rPr>
              <a:t> </a:t>
            </a:r>
            <a:r>
              <a:rPr sz="2450" spc="5" dirty="0">
                <a:latin typeface="Times New Roman"/>
                <a:cs typeface="Times New Roman"/>
              </a:rPr>
              <a:t>altri..</a:t>
            </a:r>
            <a:endParaRPr sz="2450">
              <a:latin typeface="Times New Roman"/>
              <a:cs typeface="Times New Roman"/>
            </a:endParaRPr>
          </a:p>
          <a:p>
            <a:pPr marL="367030" marR="5080" indent="-354965">
              <a:lnSpc>
                <a:spcPct val="91800"/>
              </a:lnSpc>
              <a:spcBef>
                <a:spcPts val="484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5" dirty="0">
                <a:latin typeface="Times New Roman"/>
                <a:cs typeface="Times New Roman"/>
              </a:rPr>
              <a:t>Possono </a:t>
            </a:r>
            <a:r>
              <a:rPr sz="2450" spc="10" dirty="0">
                <a:latin typeface="Times New Roman"/>
                <a:cs typeface="Times New Roman"/>
              </a:rPr>
              <a:t>concepire </a:t>
            </a:r>
            <a:r>
              <a:rPr sz="2450" spc="15" dirty="0">
                <a:latin typeface="Times New Roman"/>
                <a:cs typeface="Times New Roman"/>
              </a:rPr>
              <a:t>Dio come  </a:t>
            </a:r>
            <a:r>
              <a:rPr sz="2450" spc="10" dirty="0">
                <a:latin typeface="Times New Roman"/>
                <a:cs typeface="Times New Roman"/>
              </a:rPr>
              <a:t>consigliere personale </a:t>
            </a:r>
            <a:r>
              <a:rPr sz="2450" spc="15" dirty="0">
                <a:latin typeface="Times New Roman"/>
                <a:cs typeface="Times New Roman"/>
              </a:rPr>
              <a:t>e </a:t>
            </a:r>
            <a:r>
              <a:rPr sz="2450" spc="10" dirty="0">
                <a:latin typeface="Times New Roman"/>
                <a:cs typeface="Times New Roman"/>
              </a:rPr>
              <a:t>guida, </a:t>
            </a:r>
            <a:r>
              <a:rPr sz="2450" spc="15" dirty="0">
                <a:latin typeface="Times New Roman"/>
                <a:cs typeface="Times New Roman"/>
              </a:rPr>
              <a:t>ma  </a:t>
            </a:r>
            <a:r>
              <a:rPr sz="2450" spc="10" dirty="0">
                <a:latin typeface="Times New Roman"/>
                <a:cs typeface="Times New Roman"/>
              </a:rPr>
              <a:t>in </a:t>
            </a:r>
            <a:r>
              <a:rPr sz="2450" spc="15" dirty="0">
                <a:latin typeface="Times New Roman"/>
                <a:cs typeface="Times New Roman"/>
              </a:rPr>
              <a:t>modo meno </a:t>
            </a:r>
            <a:r>
              <a:rPr sz="2450" spc="10" dirty="0">
                <a:latin typeface="Times New Roman"/>
                <a:cs typeface="Times New Roman"/>
              </a:rPr>
              <a:t>personalizzato di  prima</a:t>
            </a:r>
            <a:r>
              <a:rPr sz="2450" dirty="0">
                <a:latin typeface="Times New Roman"/>
                <a:cs typeface="Times New Roman"/>
              </a:rPr>
              <a:t> </a:t>
            </a:r>
            <a:r>
              <a:rPr sz="2450" spc="5" dirty="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1743" y="2594950"/>
            <a:ext cx="3785616" cy="37861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72CCBADE-D012-46AD-8722-25D1F011FA92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326326"/>
            <a:ext cx="5431155" cy="128778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ts val="4970"/>
              </a:lnSpc>
              <a:spcBef>
                <a:spcPts val="265"/>
              </a:spcBef>
            </a:pPr>
            <a:r>
              <a:rPr sz="4150" spc="-10" dirty="0">
                <a:latin typeface="Arial"/>
                <a:cs typeface="Arial"/>
              </a:rPr>
              <a:t>Analisi </a:t>
            </a:r>
            <a:r>
              <a:rPr sz="4150" spc="-5" dirty="0">
                <a:latin typeface="Arial"/>
                <a:cs typeface="Arial"/>
              </a:rPr>
              <a:t>dello </a:t>
            </a:r>
            <a:r>
              <a:rPr sz="4150" spc="-15" dirty="0">
                <a:latin typeface="Arial"/>
                <a:cs typeface="Arial"/>
              </a:rPr>
              <a:t>sviluppo  </a:t>
            </a:r>
            <a:r>
              <a:rPr sz="4150" spc="-10" dirty="0">
                <a:latin typeface="Arial"/>
                <a:cs typeface="Arial"/>
              </a:rPr>
              <a:t>della fede</a:t>
            </a:r>
            <a:endParaRPr sz="41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24959" y="2183925"/>
            <a:ext cx="5513705" cy="445325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67030" marR="109220" indent="-354965">
              <a:lnSpc>
                <a:spcPts val="2690"/>
              </a:lnSpc>
              <a:spcBef>
                <a:spcPts val="430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5" dirty="0">
                <a:latin typeface="Times New Roman"/>
                <a:cs typeface="Times New Roman"/>
              </a:rPr>
              <a:t>Lo </a:t>
            </a:r>
            <a:r>
              <a:rPr sz="2450" spc="10" dirty="0">
                <a:latin typeface="Times New Roman"/>
                <a:cs typeface="Times New Roman"/>
              </a:rPr>
              <a:t>stadio </a:t>
            </a:r>
            <a:r>
              <a:rPr sz="2450" spc="-15" dirty="0">
                <a:latin typeface="Times New Roman"/>
                <a:cs typeface="Times New Roman"/>
              </a:rPr>
              <a:t>finale </a:t>
            </a:r>
            <a:r>
              <a:rPr sz="2450" spc="10" dirty="0">
                <a:latin typeface="Times New Roman"/>
                <a:cs typeface="Times New Roman"/>
              </a:rPr>
              <a:t>nel modello di sviluppo  spirituale di Fowler</a:t>
            </a:r>
            <a:r>
              <a:rPr sz="2450" spc="-25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nell’adolescente</a:t>
            </a:r>
            <a:endParaRPr sz="2450">
              <a:latin typeface="Times New Roman"/>
              <a:cs typeface="Times New Roman"/>
            </a:endParaRPr>
          </a:p>
          <a:p>
            <a:pPr marL="407034">
              <a:lnSpc>
                <a:spcPct val="100000"/>
              </a:lnSpc>
              <a:spcBef>
                <a:spcPts val="300"/>
              </a:spcBef>
            </a:pPr>
            <a:r>
              <a:rPr sz="2450" spc="15" dirty="0">
                <a:latin typeface="Times New Roman"/>
                <a:cs typeface="Times New Roman"/>
              </a:rPr>
              <a:t>è </a:t>
            </a:r>
            <a:r>
              <a:rPr sz="2450" spc="5" dirty="0">
                <a:latin typeface="Times New Roman"/>
                <a:cs typeface="Times New Roman"/>
              </a:rPr>
              <a:t>la </a:t>
            </a:r>
            <a:r>
              <a:rPr sz="2450" spc="10" dirty="0">
                <a:latin typeface="Times New Roman"/>
                <a:cs typeface="Times New Roman"/>
              </a:rPr>
              <a:t>fede</a:t>
            </a:r>
            <a:r>
              <a:rPr sz="2450" spc="-20" dirty="0">
                <a:latin typeface="Times New Roman"/>
                <a:cs typeface="Times New Roman"/>
              </a:rPr>
              <a:t> </a:t>
            </a:r>
            <a:r>
              <a:rPr sz="2450" spc="5" dirty="0">
                <a:latin typeface="Times New Roman"/>
                <a:cs typeface="Times New Roman"/>
              </a:rPr>
              <a:t>riflessivo-individuale</a:t>
            </a:r>
            <a:endParaRPr sz="2450">
              <a:latin typeface="Times New Roman"/>
              <a:cs typeface="Times New Roman"/>
            </a:endParaRPr>
          </a:p>
          <a:p>
            <a:pPr marL="367030" marR="424815" indent="-354965">
              <a:lnSpc>
                <a:spcPts val="2610"/>
              </a:lnSpc>
              <a:spcBef>
                <a:spcPts val="735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5" dirty="0">
                <a:latin typeface="Times New Roman"/>
                <a:cs typeface="Times New Roman"/>
              </a:rPr>
              <a:t>Non </a:t>
            </a:r>
            <a:r>
              <a:rPr sz="2450" spc="5" dirty="0">
                <a:latin typeface="Times New Roman"/>
                <a:cs typeface="Times New Roman"/>
              </a:rPr>
              <a:t>tutti </a:t>
            </a:r>
            <a:r>
              <a:rPr sz="2450" spc="10" dirty="0">
                <a:latin typeface="Times New Roman"/>
                <a:cs typeface="Times New Roman"/>
              </a:rPr>
              <a:t>gli adolescenti raggiungono  questo</a:t>
            </a:r>
            <a:r>
              <a:rPr sz="2450" dirty="0">
                <a:latin typeface="Times New Roman"/>
                <a:cs typeface="Times New Roman"/>
              </a:rPr>
              <a:t> </a:t>
            </a:r>
            <a:r>
              <a:rPr sz="2450" spc="10" dirty="0">
                <a:latin typeface="Times New Roman"/>
                <a:cs typeface="Times New Roman"/>
              </a:rPr>
              <a:t>stadio.</a:t>
            </a:r>
            <a:endParaRPr sz="2450">
              <a:latin typeface="Times New Roman"/>
              <a:cs typeface="Times New Roman"/>
            </a:endParaRPr>
          </a:p>
          <a:p>
            <a:pPr marL="367030" marR="57785" indent="-354965">
              <a:lnSpc>
                <a:spcPct val="91800"/>
              </a:lnSpc>
              <a:spcBef>
                <a:spcPts val="560"/>
              </a:spcBef>
              <a:tabLst>
                <a:tab pos="367030" algn="l"/>
                <a:tab pos="82296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Quelli che lo fanno, </a:t>
            </a:r>
            <a:r>
              <a:rPr sz="2450" spc="15" dirty="0">
                <a:latin typeface="Times New Roman"/>
                <a:cs typeface="Times New Roman"/>
              </a:rPr>
              <a:t>comunque,  </a:t>
            </a:r>
            <a:r>
              <a:rPr sz="2450" spc="10" dirty="0">
                <a:latin typeface="Times New Roman"/>
                <a:cs typeface="Times New Roman"/>
              </a:rPr>
              <a:t>intraprendono </a:t>
            </a:r>
            <a:r>
              <a:rPr sz="2450" spc="5" dirty="0">
                <a:latin typeface="Times New Roman"/>
                <a:cs typeface="Times New Roman"/>
              </a:rPr>
              <a:t>un’auto-riflessione critica  </a:t>
            </a:r>
            <a:r>
              <a:rPr sz="2450" spc="10" dirty="0">
                <a:latin typeface="Times New Roman"/>
                <a:cs typeface="Times New Roman"/>
              </a:rPr>
              <a:t>ed	</a:t>
            </a:r>
            <a:r>
              <a:rPr sz="2450" spc="15" dirty="0">
                <a:latin typeface="Times New Roman"/>
                <a:cs typeface="Times New Roman"/>
              </a:rPr>
              <a:t>un </a:t>
            </a:r>
            <a:r>
              <a:rPr sz="2450" spc="10" dirty="0">
                <a:latin typeface="Times New Roman"/>
                <a:cs typeface="Times New Roman"/>
              </a:rPr>
              <a:t>esame del loro credo </a:t>
            </a:r>
            <a:r>
              <a:rPr sz="2450" spc="15" dirty="0">
                <a:latin typeface="Times New Roman"/>
                <a:cs typeface="Times New Roman"/>
              </a:rPr>
              <a:t>e </a:t>
            </a:r>
            <a:r>
              <a:rPr sz="2450" spc="10" dirty="0">
                <a:latin typeface="Times New Roman"/>
                <a:cs typeface="Times New Roman"/>
              </a:rPr>
              <a:t>dei loro  valori.</a:t>
            </a:r>
            <a:endParaRPr sz="2450">
              <a:latin typeface="Times New Roman"/>
              <a:cs typeface="Times New Roman"/>
            </a:endParaRPr>
          </a:p>
          <a:p>
            <a:pPr marL="367030" marR="5080" indent="-354965">
              <a:lnSpc>
                <a:spcPct val="90200"/>
              </a:lnSpc>
              <a:spcBef>
                <a:spcPts val="635"/>
              </a:spcBef>
              <a:tabLst>
                <a:tab pos="367030" algn="l"/>
              </a:tabLst>
            </a:pPr>
            <a:r>
              <a:rPr sz="2450" spc="-108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450" spc="10" dirty="0">
                <a:latin typeface="Times New Roman"/>
                <a:cs typeface="Times New Roman"/>
              </a:rPr>
              <a:t>Questo porsi delle </a:t>
            </a:r>
            <a:r>
              <a:rPr sz="2450" spc="15" dirty="0">
                <a:latin typeface="Times New Roman"/>
                <a:cs typeface="Times New Roman"/>
              </a:rPr>
              <a:t>domande </a:t>
            </a:r>
            <a:r>
              <a:rPr sz="2450" spc="5" dirty="0">
                <a:latin typeface="Times New Roman"/>
                <a:cs typeface="Times New Roman"/>
              </a:rPr>
              <a:t>li </a:t>
            </a:r>
            <a:r>
              <a:rPr sz="2450" spc="10" dirty="0">
                <a:latin typeface="Times New Roman"/>
                <a:cs typeface="Times New Roman"/>
              </a:rPr>
              <a:t>conduce </a:t>
            </a:r>
            <a:r>
              <a:rPr sz="2450" spc="15" dirty="0">
                <a:latin typeface="Times New Roman"/>
                <a:cs typeface="Times New Roman"/>
              </a:rPr>
              <a:t>a  </a:t>
            </a:r>
            <a:r>
              <a:rPr sz="2450" spc="10" dirty="0">
                <a:latin typeface="Times New Roman"/>
                <a:cs typeface="Times New Roman"/>
              </a:rPr>
              <a:t>personali ed individuali credenze  religiose.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88344" y="2042809"/>
            <a:ext cx="3075813" cy="4397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ADA711AA-BC2B-4033-85A7-F66C13811B18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706" y="326326"/>
            <a:ext cx="5431155" cy="128778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ts val="4970"/>
              </a:lnSpc>
              <a:spcBef>
                <a:spcPts val="265"/>
              </a:spcBef>
            </a:pPr>
            <a:r>
              <a:rPr sz="4150" spc="-10" dirty="0">
                <a:latin typeface="Arial"/>
                <a:cs typeface="Arial"/>
              </a:rPr>
              <a:t>Analisi </a:t>
            </a:r>
            <a:r>
              <a:rPr sz="4150" spc="-5" dirty="0">
                <a:latin typeface="Arial"/>
                <a:cs typeface="Arial"/>
              </a:rPr>
              <a:t>dello </a:t>
            </a:r>
            <a:r>
              <a:rPr sz="4150" spc="-15" dirty="0">
                <a:latin typeface="Arial"/>
                <a:cs typeface="Arial"/>
              </a:rPr>
              <a:t>sviluppo  </a:t>
            </a:r>
            <a:r>
              <a:rPr sz="4150" spc="-10" dirty="0">
                <a:latin typeface="Arial"/>
                <a:cs typeface="Arial"/>
              </a:rPr>
              <a:t>della fede</a:t>
            </a:r>
            <a:endParaRPr sz="41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1363" y="2215476"/>
            <a:ext cx="4150995" cy="3122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7030" marR="5080" indent="-354965">
              <a:lnSpc>
                <a:spcPct val="100099"/>
              </a:lnSpc>
              <a:spcBef>
                <a:spcPts val="95"/>
              </a:spcBef>
              <a:tabLst>
                <a:tab pos="367030" algn="l"/>
                <a:tab pos="1511935" algn="l"/>
              </a:tabLst>
            </a:pPr>
            <a:r>
              <a:rPr sz="2900" spc="-1300" dirty="0">
                <a:solidFill>
                  <a:srgbClr val="FFCC00"/>
                </a:solidFill>
                <a:latin typeface="Arial"/>
                <a:cs typeface="Arial"/>
              </a:rPr>
              <a:t>	</a:t>
            </a:r>
            <a:r>
              <a:rPr sz="2900" spc="-5" dirty="0">
                <a:latin typeface="Times New Roman"/>
                <a:cs typeface="Times New Roman"/>
              </a:rPr>
              <a:t>Questi	adolescenti  vedono Dio in più </a:t>
            </a:r>
            <a:r>
              <a:rPr sz="2900" spc="-5" dirty="0" err="1">
                <a:latin typeface="Times New Roman"/>
                <a:cs typeface="Times New Roman"/>
              </a:rPr>
              <a:t>modi</a:t>
            </a:r>
            <a:r>
              <a:rPr sz="2900" spc="-5" dirty="0">
                <a:latin typeface="Times New Roman"/>
                <a:cs typeface="Times New Roman"/>
              </a:rPr>
              <a:t>  </a:t>
            </a:r>
            <a:r>
              <a:rPr sz="2900" spc="-5" dirty="0" err="1">
                <a:latin typeface="Times New Roman"/>
                <a:cs typeface="Times New Roman"/>
              </a:rPr>
              <a:t>astratti</a:t>
            </a:r>
            <a:r>
              <a:rPr lang="it-IT" sz="2900" spc="-5" dirty="0">
                <a:latin typeface="Times New Roman"/>
                <a:cs typeface="Times New Roman"/>
              </a:rPr>
              <a:t>-</a:t>
            </a:r>
            <a:r>
              <a:rPr sz="2900" spc="-5" dirty="0">
                <a:latin typeface="Times New Roman"/>
                <a:cs typeface="Times New Roman"/>
              </a:rPr>
              <a:t>non come un  consigliere personale, ma  come uno spirito che  incarna verità morali e  come presenza</a:t>
            </a:r>
            <a:r>
              <a:rPr sz="2900" spc="-6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personale.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30610" y="2200564"/>
            <a:ext cx="3943350" cy="418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86B5ECAE-82A6-4F3F-BCAC-FFEEAAC87C66}" type="datetime1">
              <a:rPr lang="en-US" smtClean="0"/>
              <a:t>1/8/2023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2911</Words>
  <Application>Microsoft Office PowerPoint</Application>
  <PresentationFormat>Personalizzato</PresentationFormat>
  <Paragraphs>248</Paragraphs>
  <Slides>42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47" baseType="lpstr">
      <vt:lpstr>Arial</vt:lpstr>
      <vt:lpstr>Calibri</vt:lpstr>
      <vt:lpstr>Times New Roman</vt:lpstr>
      <vt:lpstr>Wingdings</vt:lpstr>
      <vt:lpstr>Office Theme</vt:lpstr>
      <vt:lpstr>La Spiritualità degli adolescenti  Cosa possiamo aspettarci?</vt:lpstr>
      <vt:lpstr>Presentazione standard di PowerPoint</vt:lpstr>
      <vt:lpstr>La spiritualità dell’adolescente…</vt:lpstr>
      <vt:lpstr>Analisi dello sviluppo  della fede</vt:lpstr>
      <vt:lpstr>Analisi dello sviluppo  della fede</vt:lpstr>
      <vt:lpstr>Analisi dello sviluppo  della fede</vt:lpstr>
      <vt:lpstr>Analisi dello sviluppo  della fede</vt:lpstr>
      <vt:lpstr>Analisi dello sviluppo  della fede</vt:lpstr>
      <vt:lpstr>Analisi dello sviluppo  della fede</vt:lpstr>
      <vt:lpstr>La loro vita spirituale</vt:lpstr>
      <vt:lpstr>La loro vita spirituale</vt:lpstr>
      <vt:lpstr>La loro vita spirituale</vt:lpstr>
      <vt:lpstr>La loro vita spirituale</vt:lpstr>
      <vt:lpstr>La loro vita spirituale</vt:lpstr>
      <vt:lpstr>La loro vita spirituale</vt:lpstr>
      <vt:lpstr>La loro vita spirituale</vt:lpstr>
      <vt:lpstr>Presentazione standard di PowerPoint</vt:lpstr>
      <vt:lpstr>1. Motivare attraverso il senso  di colpa</vt:lpstr>
      <vt:lpstr>2. Associare la spiritualità con l’attività del gruppo giovani</vt:lpstr>
      <vt:lpstr>3. Ridefinire le nostre aspettative  troppo alte verso i teenager.</vt:lpstr>
      <vt:lpstr>4. Ridefinire le nostre aspettative  troppo basse verso i teenager.</vt:lpstr>
      <vt:lpstr>Presentazione standard di PowerPoint</vt:lpstr>
      <vt:lpstr>Le ricerche affermano…</vt:lpstr>
      <vt:lpstr>Aspettarsi passi  in avanti e indietro</vt:lpstr>
      <vt:lpstr>Presentazione standard di PowerPoint</vt:lpstr>
      <vt:lpstr>Aspettarsi sconvolgenti  correzioni a nuove intuizioni</vt:lpstr>
      <vt:lpstr>Presentazione standard di PowerPoint</vt:lpstr>
      <vt:lpstr>Esigere guide positive e garanti  della fede</vt:lpstr>
      <vt:lpstr>Presentazione standard di PowerPoint</vt:lpstr>
      <vt:lpstr>Aspettarsi un modo di pensare  idealistico spesso è critico per gli altri</vt:lpstr>
      <vt:lpstr>Aspettarsi  un’esperienza di fede  emozionante</vt:lpstr>
      <vt:lpstr>Presentazione standard di PowerPoint</vt:lpstr>
      <vt:lpstr>Aspettarsi un crescente senso di moralità (Giusto contro Sbagliato)</vt:lpstr>
      <vt:lpstr>Presentazione standard di PowerPoint</vt:lpstr>
      <vt:lpstr>Aspettarsi interesse verso la comunità  e soprattutto relazioni (appartenenza)</vt:lpstr>
      <vt:lpstr>Presentazione standard di PowerPoint</vt:lpstr>
      <vt:lpstr>Aspettarsi “nuova” religiosità e  “spiritualità”</vt:lpstr>
      <vt:lpstr>Presentazione standard di PowerPoint</vt:lpstr>
      <vt:lpstr>Presentazione standard di PowerPoint</vt:lpstr>
      <vt:lpstr>Aspettarsi un cristianesimo sia  verticale che orizzontale</vt:lpstr>
      <vt:lpstr>Presentazione standard di PowerPoint</vt:lpstr>
      <vt:lpstr>Aspettarsi uno stile di vita  cristocentrico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Spiritualità degli adolescenti  Cosa possiamo aspettarci?</dc:title>
  <dc:creator>Francesco Cannizzaro</dc:creator>
  <cp:lastModifiedBy>Franco</cp:lastModifiedBy>
  <cp:revision>3</cp:revision>
  <dcterms:created xsi:type="dcterms:W3CDTF">2019-09-04T17:33:31Z</dcterms:created>
  <dcterms:modified xsi:type="dcterms:W3CDTF">2023-01-08T09:31:33Z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2019-09-04T00:00:00Z</vt:filetime>
  </property>
</Properties>
</file>